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72" r:id="rId6"/>
    <p:sldId id="261" r:id="rId7"/>
    <p:sldId id="273" r:id="rId8"/>
    <p:sldId id="262" r:id="rId9"/>
    <p:sldId id="263" r:id="rId10"/>
    <p:sldId id="264" r:id="rId11"/>
    <p:sldId id="265" r:id="rId12"/>
    <p:sldId id="266" r:id="rId13"/>
    <p:sldId id="267" r:id="rId14"/>
    <p:sldId id="268" r:id="rId15"/>
    <p:sldId id="270" r:id="rId16"/>
    <p:sldId id="269"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uel Salem" initials="SS" lastIdx="1" clrIdx="0">
    <p:extLst>
      <p:ext uri="{19B8F6BF-5375-455C-9EA6-DF929625EA0E}">
        <p15:presenceInfo xmlns:p15="http://schemas.microsoft.com/office/powerpoint/2012/main" userId="2b3302fcfe4538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9" autoAdjust="0"/>
    <p:restoredTop sz="94716"/>
  </p:normalViewPr>
  <p:slideViewPr>
    <p:cSldViewPr snapToGrid="0">
      <p:cViewPr varScale="1">
        <p:scale>
          <a:sx n="147" d="100"/>
          <a:sy n="147" d="100"/>
        </p:scale>
        <p:origin x="208"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11-12T15:27:21.410" idx="1">
    <p:pos x="5939" y="1233"/>
    <p:text>Να αναφέρουμε ότι προτεινουμε την χρήση του portal για μεγαλύτερη ευκολία</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EC86F-E2A2-4C11-BD60-5552DDA9F59B}" type="datetimeFigureOut">
              <a:rPr lang="en-US" smtClean="0"/>
              <a:t>11/14/24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49A88-68BA-45EE-A958-5D0CE3E381F9}" type="slidenum">
              <a:rPr lang="en-US" smtClean="0"/>
              <a:t>‹#›</a:t>
            </a:fld>
            <a:endParaRPr lang="en-US"/>
          </a:p>
        </p:txBody>
      </p:sp>
    </p:spTree>
    <p:extLst>
      <p:ext uri="{BB962C8B-B14F-4D97-AF65-F5344CB8AC3E}">
        <p14:creationId xmlns:p14="http://schemas.microsoft.com/office/powerpoint/2010/main" val="4055137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59A83-F843-4D73-92AA-3FBDDDE62DBD}" type="slidenum">
              <a:rPr lang="en-US" smtClean="0"/>
              <a:t>2</a:t>
            </a:fld>
            <a:endParaRPr lang="en-US"/>
          </a:p>
        </p:txBody>
      </p:sp>
    </p:spTree>
    <p:extLst>
      <p:ext uri="{BB962C8B-B14F-4D97-AF65-F5344CB8AC3E}">
        <p14:creationId xmlns:p14="http://schemas.microsoft.com/office/powerpoint/2010/main" val="3725239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D8A36-8DE2-F4FD-C473-3E176CFA30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7C0F9-360B-9D0D-5FE4-87E765379F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32E96E-1419-DA3D-2256-92D17A6E4F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F4C77E-2FF0-4E43-FB1F-9EFCAD106828}"/>
              </a:ext>
            </a:extLst>
          </p:cNvPr>
          <p:cNvSpPr>
            <a:spLocks noGrp="1"/>
          </p:cNvSpPr>
          <p:nvPr>
            <p:ph type="sldNum" sz="quarter" idx="5"/>
          </p:nvPr>
        </p:nvSpPr>
        <p:spPr/>
        <p:txBody>
          <a:bodyPr/>
          <a:lstStyle/>
          <a:p>
            <a:fld id="{4D159A83-F843-4D73-92AA-3FBDDDE62DBD}" type="slidenum">
              <a:rPr lang="en-US" smtClean="0"/>
              <a:t>11</a:t>
            </a:fld>
            <a:endParaRPr lang="en-US"/>
          </a:p>
        </p:txBody>
      </p:sp>
    </p:spTree>
    <p:extLst>
      <p:ext uri="{BB962C8B-B14F-4D97-AF65-F5344CB8AC3E}">
        <p14:creationId xmlns:p14="http://schemas.microsoft.com/office/powerpoint/2010/main" val="2769398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1DBDD-191D-B185-7434-942A30C13D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758F52-5905-0437-10F0-75F67830F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8F3C73-7143-8260-3D19-59EA9D1DB3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4483E1-6FC7-6BDB-B4B3-D9D991E94DDC}"/>
              </a:ext>
            </a:extLst>
          </p:cNvPr>
          <p:cNvSpPr>
            <a:spLocks noGrp="1"/>
          </p:cNvSpPr>
          <p:nvPr>
            <p:ph type="sldNum" sz="quarter" idx="5"/>
          </p:nvPr>
        </p:nvSpPr>
        <p:spPr/>
        <p:txBody>
          <a:bodyPr/>
          <a:lstStyle/>
          <a:p>
            <a:fld id="{4D159A83-F843-4D73-92AA-3FBDDDE62DBD}" type="slidenum">
              <a:rPr lang="en-US" smtClean="0"/>
              <a:t>12</a:t>
            </a:fld>
            <a:endParaRPr lang="en-US"/>
          </a:p>
        </p:txBody>
      </p:sp>
    </p:spTree>
    <p:extLst>
      <p:ext uri="{BB962C8B-B14F-4D97-AF65-F5344CB8AC3E}">
        <p14:creationId xmlns:p14="http://schemas.microsoft.com/office/powerpoint/2010/main" val="3708915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4DA22-278C-A91B-E93A-430E07319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8CC03C-9C66-9370-C6F3-6B633AAD84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9D0EF1-EDC1-CC19-6C5D-42CDCA40FD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381586-D0B8-0BF3-DE17-2B2092E37F74}"/>
              </a:ext>
            </a:extLst>
          </p:cNvPr>
          <p:cNvSpPr>
            <a:spLocks noGrp="1"/>
          </p:cNvSpPr>
          <p:nvPr>
            <p:ph type="sldNum" sz="quarter" idx="5"/>
          </p:nvPr>
        </p:nvSpPr>
        <p:spPr/>
        <p:txBody>
          <a:bodyPr/>
          <a:lstStyle/>
          <a:p>
            <a:fld id="{4D159A83-F843-4D73-92AA-3FBDDDE62DBD}" type="slidenum">
              <a:rPr lang="en-US" smtClean="0"/>
              <a:t>13</a:t>
            </a:fld>
            <a:endParaRPr lang="en-US"/>
          </a:p>
        </p:txBody>
      </p:sp>
    </p:spTree>
    <p:extLst>
      <p:ext uri="{BB962C8B-B14F-4D97-AF65-F5344CB8AC3E}">
        <p14:creationId xmlns:p14="http://schemas.microsoft.com/office/powerpoint/2010/main" val="205056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03C4F-CB04-643B-ED31-F8FF9EF44A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5A3FAF-027B-EDA7-345A-2D37C2478F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A4C514-D124-75C5-614D-6D8E330383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A6D9FF-916D-47E0-0125-0951D1C325D3}"/>
              </a:ext>
            </a:extLst>
          </p:cNvPr>
          <p:cNvSpPr>
            <a:spLocks noGrp="1"/>
          </p:cNvSpPr>
          <p:nvPr>
            <p:ph type="sldNum" sz="quarter" idx="5"/>
          </p:nvPr>
        </p:nvSpPr>
        <p:spPr/>
        <p:txBody>
          <a:bodyPr/>
          <a:lstStyle/>
          <a:p>
            <a:fld id="{4D159A83-F843-4D73-92AA-3FBDDDE62DBD}" type="slidenum">
              <a:rPr lang="en-US" smtClean="0"/>
              <a:t>14</a:t>
            </a:fld>
            <a:endParaRPr lang="en-US"/>
          </a:p>
        </p:txBody>
      </p:sp>
    </p:spTree>
    <p:extLst>
      <p:ext uri="{BB962C8B-B14F-4D97-AF65-F5344CB8AC3E}">
        <p14:creationId xmlns:p14="http://schemas.microsoft.com/office/powerpoint/2010/main" val="3848769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8919C-9105-F0C1-140D-B6ABBBB548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10A660-CAB4-88DA-5E36-0C3928D896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C397E-F1BC-83D2-43EC-6C18504F01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AA06A5-0045-47C8-2CE7-6431CB5C5B05}"/>
              </a:ext>
            </a:extLst>
          </p:cNvPr>
          <p:cNvSpPr>
            <a:spLocks noGrp="1"/>
          </p:cNvSpPr>
          <p:nvPr>
            <p:ph type="sldNum" sz="quarter" idx="5"/>
          </p:nvPr>
        </p:nvSpPr>
        <p:spPr/>
        <p:txBody>
          <a:bodyPr/>
          <a:lstStyle/>
          <a:p>
            <a:fld id="{4D159A83-F843-4D73-92AA-3FBDDDE62DBD}" type="slidenum">
              <a:rPr lang="en-US" smtClean="0"/>
              <a:t>15</a:t>
            </a:fld>
            <a:endParaRPr lang="en-US"/>
          </a:p>
        </p:txBody>
      </p:sp>
    </p:spTree>
    <p:extLst>
      <p:ext uri="{BB962C8B-B14F-4D97-AF65-F5344CB8AC3E}">
        <p14:creationId xmlns:p14="http://schemas.microsoft.com/office/powerpoint/2010/main" val="2417653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E62C4-6023-165F-9E8A-E97559D751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DAE944-18B6-5711-0F7A-F7A45F8734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DACAE0-E619-7C7B-A0BD-CC24DE18F0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EDFFDC-C2AD-58F2-C377-129B58778F15}"/>
              </a:ext>
            </a:extLst>
          </p:cNvPr>
          <p:cNvSpPr>
            <a:spLocks noGrp="1"/>
          </p:cNvSpPr>
          <p:nvPr>
            <p:ph type="sldNum" sz="quarter" idx="5"/>
          </p:nvPr>
        </p:nvSpPr>
        <p:spPr/>
        <p:txBody>
          <a:bodyPr/>
          <a:lstStyle/>
          <a:p>
            <a:fld id="{4D159A83-F843-4D73-92AA-3FBDDDE62DBD}" type="slidenum">
              <a:rPr lang="en-US" smtClean="0"/>
              <a:t>16</a:t>
            </a:fld>
            <a:endParaRPr lang="en-US"/>
          </a:p>
        </p:txBody>
      </p:sp>
    </p:spTree>
    <p:extLst>
      <p:ext uri="{BB962C8B-B14F-4D97-AF65-F5344CB8AC3E}">
        <p14:creationId xmlns:p14="http://schemas.microsoft.com/office/powerpoint/2010/main" val="2471902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77B98-9155-A1ED-62A2-BA048B628B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653D96-7B08-63B6-E042-7E79A8F132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41E56A-4144-29A3-1AB3-23EBB33EAB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D569DC-0818-68B8-92FA-24D2CA312D08}"/>
              </a:ext>
            </a:extLst>
          </p:cNvPr>
          <p:cNvSpPr>
            <a:spLocks noGrp="1"/>
          </p:cNvSpPr>
          <p:nvPr>
            <p:ph type="sldNum" sz="quarter" idx="5"/>
          </p:nvPr>
        </p:nvSpPr>
        <p:spPr/>
        <p:txBody>
          <a:bodyPr/>
          <a:lstStyle/>
          <a:p>
            <a:fld id="{4D159A83-F843-4D73-92AA-3FBDDDE62DBD}" type="slidenum">
              <a:rPr lang="en-US" smtClean="0"/>
              <a:t>17</a:t>
            </a:fld>
            <a:endParaRPr lang="en-US"/>
          </a:p>
        </p:txBody>
      </p:sp>
    </p:spTree>
    <p:extLst>
      <p:ext uri="{BB962C8B-B14F-4D97-AF65-F5344CB8AC3E}">
        <p14:creationId xmlns:p14="http://schemas.microsoft.com/office/powerpoint/2010/main" val="3443517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36092-E5B6-0C0A-9FD3-8AE03DC84C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AF999E-41B1-560B-3532-05117640F2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B470D7-40D9-8134-0D67-E0715B2024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DB0E83-15BD-3FD8-5F4D-74FED6F0C8AA}"/>
              </a:ext>
            </a:extLst>
          </p:cNvPr>
          <p:cNvSpPr>
            <a:spLocks noGrp="1"/>
          </p:cNvSpPr>
          <p:nvPr>
            <p:ph type="sldNum" sz="quarter" idx="5"/>
          </p:nvPr>
        </p:nvSpPr>
        <p:spPr/>
        <p:txBody>
          <a:bodyPr/>
          <a:lstStyle/>
          <a:p>
            <a:fld id="{4D159A83-F843-4D73-92AA-3FBDDDE62DBD}" type="slidenum">
              <a:rPr lang="en-US" smtClean="0"/>
              <a:t>3</a:t>
            </a:fld>
            <a:endParaRPr lang="en-US"/>
          </a:p>
        </p:txBody>
      </p:sp>
    </p:spTree>
    <p:extLst>
      <p:ext uri="{BB962C8B-B14F-4D97-AF65-F5344CB8AC3E}">
        <p14:creationId xmlns:p14="http://schemas.microsoft.com/office/powerpoint/2010/main" val="2180913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31B0-F80B-0A67-781B-6F0AE2A1B8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551776-8BE7-CE58-743F-B4C5A5746E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8DE90E-2578-0BA2-3C6E-3753CC39B7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6F3A28-031F-F3DA-CA28-16EC23156EA8}"/>
              </a:ext>
            </a:extLst>
          </p:cNvPr>
          <p:cNvSpPr>
            <a:spLocks noGrp="1"/>
          </p:cNvSpPr>
          <p:nvPr>
            <p:ph type="sldNum" sz="quarter" idx="5"/>
          </p:nvPr>
        </p:nvSpPr>
        <p:spPr/>
        <p:txBody>
          <a:bodyPr/>
          <a:lstStyle/>
          <a:p>
            <a:fld id="{4D159A83-F843-4D73-92AA-3FBDDDE62DBD}" type="slidenum">
              <a:rPr lang="en-US" smtClean="0"/>
              <a:t>4</a:t>
            </a:fld>
            <a:endParaRPr lang="en-US"/>
          </a:p>
        </p:txBody>
      </p:sp>
    </p:spTree>
    <p:extLst>
      <p:ext uri="{BB962C8B-B14F-4D97-AF65-F5344CB8AC3E}">
        <p14:creationId xmlns:p14="http://schemas.microsoft.com/office/powerpoint/2010/main" val="193122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C9A1A-4048-19CF-570C-0A03F33F2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D6641-DCCB-38A8-0F5F-D8475DC44D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D4BECE-5F76-6A02-760A-84CB48ED80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F8381-60FF-A9A4-C1F5-0BED93CC4677}"/>
              </a:ext>
            </a:extLst>
          </p:cNvPr>
          <p:cNvSpPr>
            <a:spLocks noGrp="1"/>
          </p:cNvSpPr>
          <p:nvPr>
            <p:ph type="sldNum" sz="quarter" idx="5"/>
          </p:nvPr>
        </p:nvSpPr>
        <p:spPr/>
        <p:txBody>
          <a:bodyPr/>
          <a:lstStyle/>
          <a:p>
            <a:fld id="{4D159A83-F843-4D73-92AA-3FBDDDE62DBD}" type="slidenum">
              <a:rPr lang="en-US" smtClean="0"/>
              <a:t>5</a:t>
            </a:fld>
            <a:endParaRPr lang="en-US"/>
          </a:p>
        </p:txBody>
      </p:sp>
    </p:spTree>
    <p:extLst>
      <p:ext uri="{BB962C8B-B14F-4D97-AF65-F5344CB8AC3E}">
        <p14:creationId xmlns:p14="http://schemas.microsoft.com/office/powerpoint/2010/main" val="4041732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33797-F724-ED88-3F7B-91CDAF54E4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ACE808-39E3-9A40-87FC-607350032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AB9DF-DBB4-BBD0-BAAE-63D9CDA338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9AADDA-8278-CA2C-55D7-878CCA64FA4F}"/>
              </a:ext>
            </a:extLst>
          </p:cNvPr>
          <p:cNvSpPr>
            <a:spLocks noGrp="1"/>
          </p:cNvSpPr>
          <p:nvPr>
            <p:ph type="sldNum" sz="quarter" idx="5"/>
          </p:nvPr>
        </p:nvSpPr>
        <p:spPr/>
        <p:txBody>
          <a:bodyPr/>
          <a:lstStyle/>
          <a:p>
            <a:fld id="{4D159A83-F843-4D73-92AA-3FBDDDE62DBD}" type="slidenum">
              <a:rPr lang="en-US" smtClean="0"/>
              <a:t>6</a:t>
            </a:fld>
            <a:endParaRPr lang="en-US"/>
          </a:p>
        </p:txBody>
      </p:sp>
    </p:spTree>
    <p:extLst>
      <p:ext uri="{BB962C8B-B14F-4D97-AF65-F5344CB8AC3E}">
        <p14:creationId xmlns:p14="http://schemas.microsoft.com/office/powerpoint/2010/main" val="28482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7D52B-8B1C-851A-D6D0-AC13CBDC07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36175-2EAF-A073-76B4-EDCBAE97EF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12748D-67D3-EC2A-1823-4C6F6A1DCC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3569E8-F984-EEB6-B5BB-7C10D85F8CC6}"/>
              </a:ext>
            </a:extLst>
          </p:cNvPr>
          <p:cNvSpPr>
            <a:spLocks noGrp="1"/>
          </p:cNvSpPr>
          <p:nvPr>
            <p:ph type="sldNum" sz="quarter" idx="5"/>
          </p:nvPr>
        </p:nvSpPr>
        <p:spPr/>
        <p:txBody>
          <a:bodyPr/>
          <a:lstStyle/>
          <a:p>
            <a:fld id="{4D159A83-F843-4D73-92AA-3FBDDDE62DBD}" type="slidenum">
              <a:rPr lang="en-US" smtClean="0"/>
              <a:t>7</a:t>
            </a:fld>
            <a:endParaRPr lang="en-US"/>
          </a:p>
        </p:txBody>
      </p:sp>
    </p:spTree>
    <p:extLst>
      <p:ext uri="{BB962C8B-B14F-4D97-AF65-F5344CB8AC3E}">
        <p14:creationId xmlns:p14="http://schemas.microsoft.com/office/powerpoint/2010/main" val="218196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10A86-AD51-9539-87E2-ECA3D85211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9814A8-974E-3D35-A069-25CB0E0CD2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9F7B38-7614-094D-4DB0-116D0442DE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520B9D-A1E8-F8C3-02F6-01B0A6877C7B}"/>
              </a:ext>
            </a:extLst>
          </p:cNvPr>
          <p:cNvSpPr>
            <a:spLocks noGrp="1"/>
          </p:cNvSpPr>
          <p:nvPr>
            <p:ph type="sldNum" sz="quarter" idx="5"/>
          </p:nvPr>
        </p:nvSpPr>
        <p:spPr/>
        <p:txBody>
          <a:bodyPr/>
          <a:lstStyle/>
          <a:p>
            <a:fld id="{4D159A83-F843-4D73-92AA-3FBDDDE62DBD}" type="slidenum">
              <a:rPr lang="en-US" smtClean="0"/>
              <a:t>8</a:t>
            </a:fld>
            <a:endParaRPr lang="en-US"/>
          </a:p>
        </p:txBody>
      </p:sp>
    </p:spTree>
    <p:extLst>
      <p:ext uri="{BB962C8B-B14F-4D97-AF65-F5344CB8AC3E}">
        <p14:creationId xmlns:p14="http://schemas.microsoft.com/office/powerpoint/2010/main" val="3497074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DF207-7479-726D-9F87-EBF58579F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E8F6D-44F6-ABC2-129C-7250B96DED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9777E6-60FD-13FD-8EF1-69E548F714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33890D-FF54-AA76-8D2B-B0DD9D041008}"/>
              </a:ext>
            </a:extLst>
          </p:cNvPr>
          <p:cNvSpPr>
            <a:spLocks noGrp="1"/>
          </p:cNvSpPr>
          <p:nvPr>
            <p:ph type="sldNum" sz="quarter" idx="5"/>
          </p:nvPr>
        </p:nvSpPr>
        <p:spPr/>
        <p:txBody>
          <a:bodyPr/>
          <a:lstStyle/>
          <a:p>
            <a:fld id="{4D159A83-F843-4D73-92AA-3FBDDDE62DBD}" type="slidenum">
              <a:rPr lang="en-US" smtClean="0"/>
              <a:t>9</a:t>
            </a:fld>
            <a:endParaRPr lang="en-US"/>
          </a:p>
        </p:txBody>
      </p:sp>
    </p:spTree>
    <p:extLst>
      <p:ext uri="{BB962C8B-B14F-4D97-AF65-F5344CB8AC3E}">
        <p14:creationId xmlns:p14="http://schemas.microsoft.com/office/powerpoint/2010/main" val="3015709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36984-20CC-E510-AD65-B00F6FE357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1EFB8-5AF0-5ACC-FFED-9ADCD96CA3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1C9D4E-0482-F152-7926-7CC31F3303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AB5538-8C7D-6234-D6FF-BA942554E0D4}"/>
              </a:ext>
            </a:extLst>
          </p:cNvPr>
          <p:cNvSpPr>
            <a:spLocks noGrp="1"/>
          </p:cNvSpPr>
          <p:nvPr>
            <p:ph type="sldNum" sz="quarter" idx="5"/>
          </p:nvPr>
        </p:nvSpPr>
        <p:spPr/>
        <p:txBody>
          <a:bodyPr/>
          <a:lstStyle/>
          <a:p>
            <a:fld id="{4D159A83-F843-4D73-92AA-3FBDDDE62DBD}" type="slidenum">
              <a:rPr lang="en-US" smtClean="0"/>
              <a:t>10</a:t>
            </a:fld>
            <a:endParaRPr lang="en-US"/>
          </a:p>
        </p:txBody>
      </p:sp>
    </p:spTree>
    <p:extLst>
      <p:ext uri="{BB962C8B-B14F-4D97-AF65-F5344CB8AC3E}">
        <p14:creationId xmlns:p14="http://schemas.microsoft.com/office/powerpoint/2010/main" val="306670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A798-E40B-F7E4-A635-F16267F8EE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B7FCF-72DC-6FEB-A241-C1BF40EFB2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3F895D-9B22-15E6-AB23-DE943580FD99}"/>
              </a:ext>
            </a:extLst>
          </p:cNvPr>
          <p:cNvSpPr>
            <a:spLocks noGrp="1"/>
          </p:cNvSpPr>
          <p:nvPr>
            <p:ph type="dt" sz="half" idx="10"/>
          </p:nvPr>
        </p:nvSpPr>
        <p:spPr/>
        <p:txBody>
          <a:bodyPr/>
          <a:lstStyle/>
          <a:p>
            <a:fld id="{4F4D9115-5ADA-492A-ACC8-D5A37B0F7888}" type="datetimeFigureOut">
              <a:rPr lang="en-US" smtClean="0"/>
              <a:t>11/14/24</a:t>
            </a:fld>
            <a:endParaRPr lang="en-US"/>
          </a:p>
        </p:txBody>
      </p:sp>
      <p:sp>
        <p:nvSpPr>
          <p:cNvPr id="5" name="Footer Placeholder 4">
            <a:extLst>
              <a:ext uri="{FF2B5EF4-FFF2-40B4-BE49-F238E27FC236}">
                <a16:creationId xmlns:a16="http://schemas.microsoft.com/office/drawing/2014/main" id="{FDDD4E36-0567-50B4-F8EE-14F35296C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425507-17E1-083E-FC36-2AA2081F6980}"/>
              </a:ext>
            </a:extLst>
          </p:cNvPr>
          <p:cNvSpPr>
            <a:spLocks noGrp="1"/>
          </p:cNvSpPr>
          <p:nvPr>
            <p:ph type="sldNum" sz="quarter" idx="12"/>
          </p:nvPr>
        </p:nvSpPr>
        <p:spPr/>
        <p:txBody>
          <a:bodyPr/>
          <a:lstStyle/>
          <a:p>
            <a:fld id="{F1433E81-F788-4F07-B751-447119F7ECA4}" type="slidenum">
              <a:rPr lang="en-US" smtClean="0"/>
              <a:t>‹#›</a:t>
            </a:fld>
            <a:endParaRPr lang="en-US"/>
          </a:p>
        </p:txBody>
      </p:sp>
    </p:spTree>
    <p:extLst>
      <p:ext uri="{BB962C8B-B14F-4D97-AF65-F5344CB8AC3E}">
        <p14:creationId xmlns:p14="http://schemas.microsoft.com/office/powerpoint/2010/main" val="1619954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A4D7-C53B-AFB2-7416-DE99DB561D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75EC14-4FC3-A22C-9A32-396BABA69C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A24EB-8F91-56CB-E1D2-1EA8A2510656}"/>
              </a:ext>
            </a:extLst>
          </p:cNvPr>
          <p:cNvSpPr>
            <a:spLocks noGrp="1"/>
          </p:cNvSpPr>
          <p:nvPr>
            <p:ph type="dt" sz="half" idx="10"/>
          </p:nvPr>
        </p:nvSpPr>
        <p:spPr/>
        <p:txBody>
          <a:bodyPr/>
          <a:lstStyle/>
          <a:p>
            <a:fld id="{4F4D9115-5ADA-492A-ACC8-D5A37B0F7888}" type="datetimeFigureOut">
              <a:rPr lang="en-US" smtClean="0"/>
              <a:t>11/14/24</a:t>
            </a:fld>
            <a:endParaRPr lang="en-US"/>
          </a:p>
        </p:txBody>
      </p:sp>
      <p:sp>
        <p:nvSpPr>
          <p:cNvPr id="5" name="Footer Placeholder 4">
            <a:extLst>
              <a:ext uri="{FF2B5EF4-FFF2-40B4-BE49-F238E27FC236}">
                <a16:creationId xmlns:a16="http://schemas.microsoft.com/office/drawing/2014/main" id="{6A5ECDFE-1DCE-4B9C-D5FE-0803E083AF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B45CE-CEA9-B30F-9783-ABA46AF5BF1C}"/>
              </a:ext>
            </a:extLst>
          </p:cNvPr>
          <p:cNvSpPr>
            <a:spLocks noGrp="1"/>
          </p:cNvSpPr>
          <p:nvPr>
            <p:ph type="sldNum" sz="quarter" idx="12"/>
          </p:nvPr>
        </p:nvSpPr>
        <p:spPr/>
        <p:txBody>
          <a:bodyPr/>
          <a:lstStyle/>
          <a:p>
            <a:fld id="{F1433E81-F788-4F07-B751-447119F7ECA4}" type="slidenum">
              <a:rPr lang="en-US" smtClean="0"/>
              <a:t>‹#›</a:t>
            </a:fld>
            <a:endParaRPr lang="en-US"/>
          </a:p>
        </p:txBody>
      </p:sp>
    </p:spTree>
    <p:extLst>
      <p:ext uri="{BB962C8B-B14F-4D97-AF65-F5344CB8AC3E}">
        <p14:creationId xmlns:p14="http://schemas.microsoft.com/office/powerpoint/2010/main" val="3699322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684FFC-016C-064A-8910-57C38EF004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6C8024-F49B-360F-D952-DF28810EC1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477EEF-52EE-87B0-F1D0-F3AE0F7AB665}"/>
              </a:ext>
            </a:extLst>
          </p:cNvPr>
          <p:cNvSpPr>
            <a:spLocks noGrp="1"/>
          </p:cNvSpPr>
          <p:nvPr>
            <p:ph type="dt" sz="half" idx="10"/>
          </p:nvPr>
        </p:nvSpPr>
        <p:spPr/>
        <p:txBody>
          <a:bodyPr/>
          <a:lstStyle/>
          <a:p>
            <a:fld id="{4F4D9115-5ADA-492A-ACC8-D5A37B0F7888}" type="datetimeFigureOut">
              <a:rPr lang="en-US" smtClean="0"/>
              <a:t>11/14/24</a:t>
            </a:fld>
            <a:endParaRPr lang="en-US"/>
          </a:p>
        </p:txBody>
      </p:sp>
      <p:sp>
        <p:nvSpPr>
          <p:cNvPr id="5" name="Footer Placeholder 4">
            <a:extLst>
              <a:ext uri="{FF2B5EF4-FFF2-40B4-BE49-F238E27FC236}">
                <a16:creationId xmlns:a16="http://schemas.microsoft.com/office/drawing/2014/main" id="{47776B00-02D5-DD5C-9EA4-9A5D55437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3EAD9F-26E9-64D6-0B9C-E037A932D03C}"/>
              </a:ext>
            </a:extLst>
          </p:cNvPr>
          <p:cNvSpPr>
            <a:spLocks noGrp="1"/>
          </p:cNvSpPr>
          <p:nvPr>
            <p:ph type="sldNum" sz="quarter" idx="12"/>
          </p:nvPr>
        </p:nvSpPr>
        <p:spPr/>
        <p:txBody>
          <a:bodyPr/>
          <a:lstStyle/>
          <a:p>
            <a:fld id="{F1433E81-F788-4F07-B751-447119F7ECA4}" type="slidenum">
              <a:rPr lang="en-US" smtClean="0"/>
              <a:t>‹#›</a:t>
            </a:fld>
            <a:endParaRPr lang="en-US"/>
          </a:p>
        </p:txBody>
      </p:sp>
    </p:spTree>
    <p:extLst>
      <p:ext uri="{BB962C8B-B14F-4D97-AF65-F5344CB8AC3E}">
        <p14:creationId xmlns:p14="http://schemas.microsoft.com/office/powerpoint/2010/main" val="306888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293B-F0C1-9FFC-E4EE-424FF92F4A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9572EB-FFB6-FE33-2D9C-7C0F0A4E45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196104-2834-6B2D-BD71-D302F55A7288}"/>
              </a:ext>
            </a:extLst>
          </p:cNvPr>
          <p:cNvSpPr>
            <a:spLocks noGrp="1"/>
          </p:cNvSpPr>
          <p:nvPr>
            <p:ph type="dt" sz="half" idx="10"/>
          </p:nvPr>
        </p:nvSpPr>
        <p:spPr/>
        <p:txBody>
          <a:bodyPr/>
          <a:lstStyle/>
          <a:p>
            <a:fld id="{4F4D9115-5ADA-492A-ACC8-D5A37B0F7888}" type="datetimeFigureOut">
              <a:rPr lang="en-US" smtClean="0"/>
              <a:t>11/14/24</a:t>
            </a:fld>
            <a:endParaRPr lang="en-US"/>
          </a:p>
        </p:txBody>
      </p:sp>
      <p:sp>
        <p:nvSpPr>
          <p:cNvPr id="5" name="Footer Placeholder 4">
            <a:extLst>
              <a:ext uri="{FF2B5EF4-FFF2-40B4-BE49-F238E27FC236}">
                <a16:creationId xmlns:a16="http://schemas.microsoft.com/office/drawing/2014/main" id="{6CFC3895-0850-EEE3-514D-4B0B03CE9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4561BA-0177-7E94-52D1-D1776B6DF08C}"/>
              </a:ext>
            </a:extLst>
          </p:cNvPr>
          <p:cNvSpPr>
            <a:spLocks noGrp="1"/>
          </p:cNvSpPr>
          <p:nvPr>
            <p:ph type="sldNum" sz="quarter" idx="12"/>
          </p:nvPr>
        </p:nvSpPr>
        <p:spPr/>
        <p:txBody>
          <a:bodyPr/>
          <a:lstStyle/>
          <a:p>
            <a:fld id="{F1433E81-F788-4F07-B751-447119F7ECA4}" type="slidenum">
              <a:rPr lang="en-US" smtClean="0"/>
              <a:t>‹#›</a:t>
            </a:fld>
            <a:endParaRPr lang="en-US"/>
          </a:p>
        </p:txBody>
      </p:sp>
    </p:spTree>
    <p:extLst>
      <p:ext uri="{BB962C8B-B14F-4D97-AF65-F5344CB8AC3E}">
        <p14:creationId xmlns:p14="http://schemas.microsoft.com/office/powerpoint/2010/main" val="117904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780D-4CA0-B40B-E563-47B1D143EA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472EE7-D1A6-258C-17AD-3788E6C17D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824431-B00C-0ACE-858A-80E46B6566DD}"/>
              </a:ext>
            </a:extLst>
          </p:cNvPr>
          <p:cNvSpPr>
            <a:spLocks noGrp="1"/>
          </p:cNvSpPr>
          <p:nvPr>
            <p:ph type="dt" sz="half" idx="10"/>
          </p:nvPr>
        </p:nvSpPr>
        <p:spPr/>
        <p:txBody>
          <a:bodyPr/>
          <a:lstStyle/>
          <a:p>
            <a:fld id="{4F4D9115-5ADA-492A-ACC8-D5A37B0F7888}" type="datetimeFigureOut">
              <a:rPr lang="en-US" smtClean="0"/>
              <a:t>11/14/24</a:t>
            </a:fld>
            <a:endParaRPr lang="en-US"/>
          </a:p>
        </p:txBody>
      </p:sp>
      <p:sp>
        <p:nvSpPr>
          <p:cNvPr id="5" name="Footer Placeholder 4">
            <a:extLst>
              <a:ext uri="{FF2B5EF4-FFF2-40B4-BE49-F238E27FC236}">
                <a16:creationId xmlns:a16="http://schemas.microsoft.com/office/drawing/2014/main" id="{CF02ED7F-83FE-EDC7-8E5B-85F0EFE2F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AA4AC-4E32-A5C3-CE17-6862C7652751}"/>
              </a:ext>
            </a:extLst>
          </p:cNvPr>
          <p:cNvSpPr>
            <a:spLocks noGrp="1"/>
          </p:cNvSpPr>
          <p:nvPr>
            <p:ph type="sldNum" sz="quarter" idx="12"/>
          </p:nvPr>
        </p:nvSpPr>
        <p:spPr/>
        <p:txBody>
          <a:bodyPr/>
          <a:lstStyle/>
          <a:p>
            <a:fld id="{F1433E81-F788-4F07-B751-447119F7ECA4}" type="slidenum">
              <a:rPr lang="en-US" smtClean="0"/>
              <a:t>‹#›</a:t>
            </a:fld>
            <a:endParaRPr lang="en-US"/>
          </a:p>
        </p:txBody>
      </p:sp>
    </p:spTree>
    <p:extLst>
      <p:ext uri="{BB962C8B-B14F-4D97-AF65-F5344CB8AC3E}">
        <p14:creationId xmlns:p14="http://schemas.microsoft.com/office/powerpoint/2010/main" val="1650090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C4F84-4636-1E20-8D6F-21538EFA59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D221BE-EFB7-E912-CBDE-D44613EFB3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9E5924-B999-0A21-B5E2-2558340930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68F0CE-5D03-4235-3C0D-E1C8BF6F9006}"/>
              </a:ext>
            </a:extLst>
          </p:cNvPr>
          <p:cNvSpPr>
            <a:spLocks noGrp="1"/>
          </p:cNvSpPr>
          <p:nvPr>
            <p:ph type="dt" sz="half" idx="10"/>
          </p:nvPr>
        </p:nvSpPr>
        <p:spPr/>
        <p:txBody>
          <a:bodyPr/>
          <a:lstStyle/>
          <a:p>
            <a:fld id="{4F4D9115-5ADA-492A-ACC8-D5A37B0F7888}" type="datetimeFigureOut">
              <a:rPr lang="en-US" smtClean="0"/>
              <a:t>11/14/24</a:t>
            </a:fld>
            <a:endParaRPr lang="en-US"/>
          </a:p>
        </p:txBody>
      </p:sp>
      <p:sp>
        <p:nvSpPr>
          <p:cNvPr id="6" name="Footer Placeholder 5">
            <a:extLst>
              <a:ext uri="{FF2B5EF4-FFF2-40B4-BE49-F238E27FC236}">
                <a16:creationId xmlns:a16="http://schemas.microsoft.com/office/drawing/2014/main" id="{BADAA4EF-870C-E80B-CE9F-57B1D317A9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A512A1-D4F0-B31E-191C-C130F2079F52}"/>
              </a:ext>
            </a:extLst>
          </p:cNvPr>
          <p:cNvSpPr>
            <a:spLocks noGrp="1"/>
          </p:cNvSpPr>
          <p:nvPr>
            <p:ph type="sldNum" sz="quarter" idx="12"/>
          </p:nvPr>
        </p:nvSpPr>
        <p:spPr/>
        <p:txBody>
          <a:bodyPr/>
          <a:lstStyle/>
          <a:p>
            <a:fld id="{F1433E81-F788-4F07-B751-447119F7ECA4}" type="slidenum">
              <a:rPr lang="en-US" smtClean="0"/>
              <a:t>‹#›</a:t>
            </a:fld>
            <a:endParaRPr lang="en-US"/>
          </a:p>
        </p:txBody>
      </p:sp>
    </p:spTree>
    <p:extLst>
      <p:ext uri="{BB962C8B-B14F-4D97-AF65-F5344CB8AC3E}">
        <p14:creationId xmlns:p14="http://schemas.microsoft.com/office/powerpoint/2010/main" val="1840987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1712-B69F-5D9A-5E88-208309A53E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C7A7F1-FC2D-92D1-82D8-1B56E59184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E9A8AE-499F-CF0E-15D3-F40F612E9E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F2115E-F546-277A-D15B-3595A60822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9D809F-449B-532C-7168-3958819B79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E9518F-4DC9-C6C4-8ECA-05D30A2D01C2}"/>
              </a:ext>
            </a:extLst>
          </p:cNvPr>
          <p:cNvSpPr>
            <a:spLocks noGrp="1"/>
          </p:cNvSpPr>
          <p:nvPr>
            <p:ph type="dt" sz="half" idx="10"/>
          </p:nvPr>
        </p:nvSpPr>
        <p:spPr/>
        <p:txBody>
          <a:bodyPr/>
          <a:lstStyle/>
          <a:p>
            <a:fld id="{4F4D9115-5ADA-492A-ACC8-D5A37B0F7888}" type="datetimeFigureOut">
              <a:rPr lang="en-US" smtClean="0"/>
              <a:t>11/14/24</a:t>
            </a:fld>
            <a:endParaRPr lang="en-US"/>
          </a:p>
        </p:txBody>
      </p:sp>
      <p:sp>
        <p:nvSpPr>
          <p:cNvPr id="8" name="Footer Placeholder 7">
            <a:extLst>
              <a:ext uri="{FF2B5EF4-FFF2-40B4-BE49-F238E27FC236}">
                <a16:creationId xmlns:a16="http://schemas.microsoft.com/office/drawing/2014/main" id="{914DC60D-DF5A-2DF2-17CD-1A858CD961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B8EC23-6354-E736-4CDE-50C2FA6F46A0}"/>
              </a:ext>
            </a:extLst>
          </p:cNvPr>
          <p:cNvSpPr>
            <a:spLocks noGrp="1"/>
          </p:cNvSpPr>
          <p:nvPr>
            <p:ph type="sldNum" sz="quarter" idx="12"/>
          </p:nvPr>
        </p:nvSpPr>
        <p:spPr/>
        <p:txBody>
          <a:bodyPr/>
          <a:lstStyle/>
          <a:p>
            <a:fld id="{F1433E81-F788-4F07-B751-447119F7ECA4}" type="slidenum">
              <a:rPr lang="en-US" smtClean="0"/>
              <a:t>‹#›</a:t>
            </a:fld>
            <a:endParaRPr lang="en-US"/>
          </a:p>
        </p:txBody>
      </p:sp>
    </p:spTree>
    <p:extLst>
      <p:ext uri="{BB962C8B-B14F-4D97-AF65-F5344CB8AC3E}">
        <p14:creationId xmlns:p14="http://schemas.microsoft.com/office/powerpoint/2010/main" val="2961370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34DAF-B9FE-1E8F-2C9F-633206C98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40702F-307A-3846-9D1D-EE369F9A3B47}"/>
              </a:ext>
            </a:extLst>
          </p:cNvPr>
          <p:cNvSpPr>
            <a:spLocks noGrp="1"/>
          </p:cNvSpPr>
          <p:nvPr>
            <p:ph type="dt" sz="half" idx="10"/>
          </p:nvPr>
        </p:nvSpPr>
        <p:spPr/>
        <p:txBody>
          <a:bodyPr/>
          <a:lstStyle/>
          <a:p>
            <a:fld id="{4F4D9115-5ADA-492A-ACC8-D5A37B0F7888}" type="datetimeFigureOut">
              <a:rPr lang="en-US" smtClean="0"/>
              <a:t>11/14/24</a:t>
            </a:fld>
            <a:endParaRPr lang="en-US"/>
          </a:p>
        </p:txBody>
      </p:sp>
      <p:sp>
        <p:nvSpPr>
          <p:cNvPr id="4" name="Footer Placeholder 3">
            <a:extLst>
              <a:ext uri="{FF2B5EF4-FFF2-40B4-BE49-F238E27FC236}">
                <a16:creationId xmlns:a16="http://schemas.microsoft.com/office/drawing/2014/main" id="{CC0B2249-EC17-F708-2080-1FB89112F1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379A1F-D607-ACA3-DE7E-01F839A8F606}"/>
              </a:ext>
            </a:extLst>
          </p:cNvPr>
          <p:cNvSpPr>
            <a:spLocks noGrp="1"/>
          </p:cNvSpPr>
          <p:nvPr>
            <p:ph type="sldNum" sz="quarter" idx="12"/>
          </p:nvPr>
        </p:nvSpPr>
        <p:spPr/>
        <p:txBody>
          <a:bodyPr/>
          <a:lstStyle/>
          <a:p>
            <a:fld id="{F1433E81-F788-4F07-B751-447119F7ECA4}" type="slidenum">
              <a:rPr lang="en-US" smtClean="0"/>
              <a:t>‹#›</a:t>
            </a:fld>
            <a:endParaRPr lang="en-US"/>
          </a:p>
        </p:txBody>
      </p:sp>
    </p:spTree>
    <p:extLst>
      <p:ext uri="{BB962C8B-B14F-4D97-AF65-F5344CB8AC3E}">
        <p14:creationId xmlns:p14="http://schemas.microsoft.com/office/powerpoint/2010/main" val="3893768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31867A-5A6A-8A51-26F9-A948696403B9}"/>
              </a:ext>
            </a:extLst>
          </p:cNvPr>
          <p:cNvSpPr>
            <a:spLocks noGrp="1"/>
          </p:cNvSpPr>
          <p:nvPr>
            <p:ph type="dt" sz="half" idx="10"/>
          </p:nvPr>
        </p:nvSpPr>
        <p:spPr/>
        <p:txBody>
          <a:bodyPr/>
          <a:lstStyle/>
          <a:p>
            <a:fld id="{4F4D9115-5ADA-492A-ACC8-D5A37B0F7888}" type="datetimeFigureOut">
              <a:rPr lang="en-US" smtClean="0"/>
              <a:t>11/14/24</a:t>
            </a:fld>
            <a:endParaRPr lang="en-US"/>
          </a:p>
        </p:txBody>
      </p:sp>
      <p:sp>
        <p:nvSpPr>
          <p:cNvPr id="3" name="Footer Placeholder 2">
            <a:extLst>
              <a:ext uri="{FF2B5EF4-FFF2-40B4-BE49-F238E27FC236}">
                <a16:creationId xmlns:a16="http://schemas.microsoft.com/office/drawing/2014/main" id="{96783924-83A1-697A-0689-CFF68BDC01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65EA4F-57C1-8523-EE87-2AB0D2B330E9}"/>
              </a:ext>
            </a:extLst>
          </p:cNvPr>
          <p:cNvSpPr>
            <a:spLocks noGrp="1"/>
          </p:cNvSpPr>
          <p:nvPr>
            <p:ph type="sldNum" sz="quarter" idx="12"/>
          </p:nvPr>
        </p:nvSpPr>
        <p:spPr/>
        <p:txBody>
          <a:bodyPr/>
          <a:lstStyle/>
          <a:p>
            <a:fld id="{F1433E81-F788-4F07-B751-447119F7ECA4}" type="slidenum">
              <a:rPr lang="en-US" smtClean="0"/>
              <a:t>‹#›</a:t>
            </a:fld>
            <a:endParaRPr lang="en-US"/>
          </a:p>
        </p:txBody>
      </p:sp>
    </p:spTree>
    <p:extLst>
      <p:ext uri="{BB962C8B-B14F-4D97-AF65-F5344CB8AC3E}">
        <p14:creationId xmlns:p14="http://schemas.microsoft.com/office/powerpoint/2010/main" val="1417686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FFF7-6215-BCDC-429D-7135BC8CAA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81EF44-A800-825B-227A-7AF2A85144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4AA57A-B79B-7AE3-8E29-7C1FDA8EC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90FBF0-7A8A-19CD-7A9C-8B6D9760E031}"/>
              </a:ext>
            </a:extLst>
          </p:cNvPr>
          <p:cNvSpPr>
            <a:spLocks noGrp="1"/>
          </p:cNvSpPr>
          <p:nvPr>
            <p:ph type="dt" sz="half" idx="10"/>
          </p:nvPr>
        </p:nvSpPr>
        <p:spPr/>
        <p:txBody>
          <a:bodyPr/>
          <a:lstStyle/>
          <a:p>
            <a:fld id="{4F4D9115-5ADA-492A-ACC8-D5A37B0F7888}" type="datetimeFigureOut">
              <a:rPr lang="en-US" smtClean="0"/>
              <a:t>11/14/24</a:t>
            </a:fld>
            <a:endParaRPr lang="en-US"/>
          </a:p>
        </p:txBody>
      </p:sp>
      <p:sp>
        <p:nvSpPr>
          <p:cNvPr id="6" name="Footer Placeholder 5">
            <a:extLst>
              <a:ext uri="{FF2B5EF4-FFF2-40B4-BE49-F238E27FC236}">
                <a16:creationId xmlns:a16="http://schemas.microsoft.com/office/drawing/2014/main" id="{1B71142B-E945-AA2E-07EA-3186DD159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95693B-CB89-D6EE-8A04-0BCADCD26CE5}"/>
              </a:ext>
            </a:extLst>
          </p:cNvPr>
          <p:cNvSpPr>
            <a:spLocks noGrp="1"/>
          </p:cNvSpPr>
          <p:nvPr>
            <p:ph type="sldNum" sz="quarter" idx="12"/>
          </p:nvPr>
        </p:nvSpPr>
        <p:spPr/>
        <p:txBody>
          <a:bodyPr/>
          <a:lstStyle/>
          <a:p>
            <a:fld id="{F1433E81-F788-4F07-B751-447119F7ECA4}" type="slidenum">
              <a:rPr lang="en-US" smtClean="0"/>
              <a:t>‹#›</a:t>
            </a:fld>
            <a:endParaRPr lang="en-US"/>
          </a:p>
        </p:txBody>
      </p:sp>
    </p:spTree>
    <p:extLst>
      <p:ext uri="{BB962C8B-B14F-4D97-AF65-F5344CB8AC3E}">
        <p14:creationId xmlns:p14="http://schemas.microsoft.com/office/powerpoint/2010/main" val="141696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F099-2309-0D29-4CB5-0F59ED92E6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3AE886-1289-E6AF-F240-BC24FD947E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526E63-A6C5-1510-424E-31EFFA9893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41301-85A6-3E43-97DC-73E66E776DB7}"/>
              </a:ext>
            </a:extLst>
          </p:cNvPr>
          <p:cNvSpPr>
            <a:spLocks noGrp="1"/>
          </p:cNvSpPr>
          <p:nvPr>
            <p:ph type="dt" sz="half" idx="10"/>
          </p:nvPr>
        </p:nvSpPr>
        <p:spPr/>
        <p:txBody>
          <a:bodyPr/>
          <a:lstStyle/>
          <a:p>
            <a:fld id="{4F4D9115-5ADA-492A-ACC8-D5A37B0F7888}" type="datetimeFigureOut">
              <a:rPr lang="en-US" smtClean="0"/>
              <a:t>11/14/24</a:t>
            </a:fld>
            <a:endParaRPr lang="en-US"/>
          </a:p>
        </p:txBody>
      </p:sp>
      <p:sp>
        <p:nvSpPr>
          <p:cNvPr id="6" name="Footer Placeholder 5">
            <a:extLst>
              <a:ext uri="{FF2B5EF4-FFF2-40B4-BE49-F238E27FC236}">
                <a16:creationId xmlns:a16="http://schemas.microsoft.com/office/drawing/2014/main" id="{AF557528-1E01-B32E-4DC2-222EB9B20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DB2D43-5CD1-7934-75F0-F20C2545A3ED}"/>
              </a:ext>
            </a:extLst>
          </p:cNvPr>
          <p:cNvSpPr>
            <a:spLocks noGrp="1"/>
          </p:cNvSpPr>
          <p:nvPr>
            <p:ph type="sldNum" sz="quarter" idx="12"/>
          </p:nvPr>
        </p:nvSpPr>
        <p:spPr/>
        <p:txBody>
          <a:bodyPr/>
          <a:lstStyle/>
          <a:p>
            <a:fld id="{F1433E81-F788-4F07-B751-447119F7ECA4}" type="slidenum">
              <a:rPr lang="en-US" smtClean="0"/>
              <a:t>‹#›</a:t>
            </a:fld>
            <a:endParaRPr lang="en-US"/>
          </a:p>
        </p:txBody>
      </p:sp>
    </p:spTree>
    <p:extLst>
      <p:ext uri="{BB962C8B-B14F-4D97-AF65-F5344CB8AC3E}">
        <p14:creationId xmlns:p14="http://schemas.microsoft.com/office/powerpoint/2010/main" val="206518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CB82F2-371F-2525-9957-4FF9654C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5F8635-7AEB-6D79-8485-80BE2F50FD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C7C1F3-D889-2D98-5F26-1A83B39988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D9115-5ADA-492A-ACC8-D5A37B0F7888}" type="datetimeFigureOut">
              <a:rPr lang="en-US" smtClean="0"/>
              <a:t>11/14/24</a:t>
            </a:fld>
            <a:endParaRPr lang="en-US"/>
          </a:p>
        </p:txBody>
      </p:sp>
      <p:sp>
        <p:nvSpPr>
          <p:cNvPr id="5" name="Footer Placeholder 4">
            <a:extLst>
              <a:ext uri="{FF2B5EF4-FFF2-40B4-BE49-F238E27FC236}">
                <a16:creationId xmlns:a16="http://schemas.microsoft.com/office/drawing/2014/main" id="{1CD9A771-8AEE-82A9-E468-88C73AB7ED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399790-D3C8-B406-5A3E-BF45A8A392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433E81-F788-4F07-B751-447119F7ECA4}" type="slidenum">
              <a:rPr lang="en-US" smtClean="0"/>
              <a:t>‹#›</a:t>
            </a:fld>
            <a:endParaRPr lang="en-US"/>
          </a:p>
        </p:txBody>
      </p:sp>
    </p:spTree>
    <p:extLst>
      <p:ext uri="{BB962C8B-B14F-4D97-AF65-F5344CB8AC3E}">
        <p14:creationId xmlns:p14="http://schemas.microsoft.com/office/powerpoint/2010/main" val="2461069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descr="Εικόνα που περιέχει κείμενο, δέντρο, στιγμιότυπο οθόνης, σχεδίαση&#10;&#10;Περιγραφή που δημιουργήθηκε αυτόματα">
            <a:extLst>
              <a:ext uri="{FF2B5EF4-FFF2-40B4-BE49-F238E27FC236}">
                <a16:creationId xmlns:a16="http://schemas.microsoft.com/office/drawing/2014/main" id="{19A05A8F-8CD0-2248-E10B-0F5BDBF3A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AB2DE1E-65A8-9CFA-593E-3F2BAD10CA2E}"/>
              </a:ext>
            </a:extLst>
          </p:cNvPr>
          <p:cNvSpPr txBox="1"/>
          <p:nvPr/>
        </p:nvSpPr>
        <p:spPr>
          <a:xfrm>
            <a:off x="2257330" y="2254313"/>
            <a:ext cx="7677339" cy="3046988"/>
          </a:xfrm>
          <a:prstGeom prst="rect">
            <a:avLst/>
          </a:prstGeom>
          <a:noFill/>
          <a:effectLst>
            <a:outerShdw blurRad="50800" dist="38100" dir="5400000" algn="t" rotWithShape="0">
              <a:prstClr val="black">
                <a:alpha val="40000"/>
              </a:prstClr>
            </a:outerShdw>
          </a:effectLst>
        </p:spPr>
        <p:txBody>
          <a:bodyPr wrap="square" rtlCol="0">
            <a:spAutoFit/>
          </a:bodyPr>
          <a:lstStyle/>
          <a:p>
            <a:pPr algn="ctr"/>
            <a:endParaRPr lang="el-GR" sz="3200" b="1" dirty="0"/>
          </a:p>
          <a:p>
            <a:pPr algn="ctr"/>
            <a:r>
              <a:rPr lang="el-GR" sz="3200" b="1" dirty="0"/>
              <a:t>ΝΕΟΣ   ΣΥΓΚΟΙΝΩΝΙΑΚΟΣ ΧΑΡΤΗΣ ΘΕΣΣΑΛΟΝΙΚΗΣ </a:t>
            </a:r>
          </a:p>
          <a:p>
            <a:pPr algn="ctr"/>
            <a:r>
              <a:rPr lang="el-GR" sz="3200" b="1" dirty="0"/>
              <a:t>και </a:t>
            </a:r>
          </a:p>
          <a:p>
            <a:pPr algn="ctr"/>
            <a:r>
              <a:rPr lang="el-GR" sz="3200" b="1" dirty="0"/>
              <a:t>ΤΙΜΟΛΟΓΙΑΚΗ ΠΟΛΙΤΙΚΗ</a:t>
            </a:r>
          </a:p>
          <a:p>
            <a:pPr algn="ctr"/>
            <a:endParaRPr lang="el-GR" sz="3200" b="1" dirty="0"/>
          </a:p>
        </p:txBody>
      </p:sp>
    </p:spTree>
    <p:extLst>
      <p:ext uri="{BB962C8B-B14F-4D97-AF65-F5344CB8AC3E}">
        <p14:creationId xmlns:p14="http://schemas.microsoft.com/office/powerpoint/2010/main" val="1976152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77AD5-7B23-45B0-517B-D0EE835B859B}"/>
            </a:ext>
          </a:extLst>
        </p:cNvPr>
        <p:cNvGrpSpPr/>
        <p:nvPr/>
      </p:nvGrpSpPr>
      <p:grpSpPr>
        <a:xfrm>
          <a:off x="0" y="0"/>
          <a:ext cx="0" cy="0"/>
          <a:chOff x="0" y="0"/>
          <a:chExt cx="0" cy="0"/>
        </a:xfrm>
      </p:grpSpPr>
      <p:pic>
        <p:nvPicPr>
          <p:cNvPr id="12" name="Εικόνα 11" descr="Εικόνα που περιέχει στιγμιότυπο οθόνης, γραφικά, γραφιστική, σχεδίαση&#10;&#10;Περιγραφή που δημιουργήθηκε αυτόματα">
            <a:extLst>
              <a:ext uri="{FF2B5EF4-FFF2-40B4-BE49-F238E27FC236}">
                <a16:creationId xmlns:a16="http://schemas.microsoft.com/office/drawing/2014/main" id="{EDA2AC09-872F-661D-3490-68D1D6ACC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58" name="Straight Connector 57">
            <a:extLst>
              <a:ext uri="{FF2B5EF4-FFF2-40B4-BE49-F238E27FC236}">
                <a16:creationId xmlns:a16="http://schemas.microsoft.com/office/drawing/2014/main" id="{BC45DFF6-83EA-BBF5-C945-5ABF9E124AF8}"/>
              </a:ext>
            </a:extLst>
          </p:cNvPr>
          <p:cNvCxnSpPr/>
          <p:nvPr/>
        </p:nvCxnSpPr>
        <p:spPr>
          <a:xfrm>
            <a:off x="10644327" y="3036163"/>
            <a:ext cx="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0F4CBDDA-4B57-DA7F-D0AA-36EE78ED76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97" y="5907186"/>
            <a:ext cx="5485906" cy="8213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9D6C60F-DE75-896C-1061-F4714BCD2765}"/>
              </a:ext>
            </a:extLst>
          </p:cNvPr>
          <p:cNvSpPr txBox="1"/>
          <p:nvPr/>
        </p:nvSpPr>
        <p:spPr>
          <a:xfrm>
            <a:off x="861134" y="547742"/>
            <a:ext cx="10493406" cy="523220"/>
          </a:xfrm>
          <a:prstGeom prst="rect">
            <a:avLst/>
          </a:prstGeom>
          <a:noFill/>
        </p:spPr>
        <p:txBody>
          <a:bodyPr wrap="square">
            <a:spAutoFit/>
          </a:bodyPr>
          <a:lstStyle/>
          <a:p>
            <a:r>
              <a:rPr lang="el-GR" sz="2800" b="1" dirty="0">
                <a:solidFill>
                  <a:srgbClr val="C00000"/>
                </a:solidFill>
              </a:rPr>
              <a:t>6.  Τι θα συμβεί με τα υπάρχοντα εισιτήρια και κάρτες του ΟΑΣΘ ;</a:t>
            </a:r>
            <a:endParaRPr lang="en-US" sz="2800" b="1" dirty="0">
              <a:solidFill>
                <a:srgbClr val="C00000"/>
              </a:solidFill>
            </a:endParaRPr>
          </a:p>
        </p:txBody>
      </p:sp>
      <p:sp>
        <p:nvSpPr>
          <p:cNvPr id="6" name="TextBox 5">
            <a:extLst>
              <a:ext uri="{FF2B5EF4-FFF2-40B4-BE49-F238E27FC236}">
                <a16:creationId xmlns:a16="http://schemas.microsoft.com/office/drawing/2014/main" id="{B628E388-5ACA-C50F-3598-A54694B33C7A}"/>
              </a:ext>
            </a:extLst>
          </p:cNvPr>
          <p:cNvSpPr txBox="1"/>
          <p:nvPr/>
        </p:nvSpPr>
        <p:spPr>
          <a:xfrm>
            <a:off x="861134" y="1407007"/>
            <a:ext cx="10156054" cy="5262979"/>
          </a:xfrm>
          <a:prstGeom prst="rect">
            <a:avLst/>
          </a:prstGeom>
          <a:noFill/>
        </p:spPr>
        <p:txBody>
          <a:bodyPr wrap="square">
            <a:spAutoFit/>
          </a:bodyPr>
          <a:lstStyle/>
          <a:p>
            <a:pPr marL="457200" indent="-457200">
              <a:buAutoNum type="arabicPeriod"/>
            </a:pPr>
            <a:r>
              <a:rPr lang="el-GR" sz="2400" dirty="0"/>
              <a:t>Τα υπάρχοντα </a:t>
            </a:r>
            <a:r>
              <a:rPr lang="el-GR" sz="2400" b="1" dirty="0">
                <a:solidFill>
                  <a:srgbClr val="C00000"/>
                </a:solidFill>
              </a:rPr>
              <a:t>εισιτήρια</a:t>
            </a:r>
            <a:r>
              <a:rPr lang="el-GR" sz="2400" dirty="0"/>
              <a:t> του ΟΑΣΘ θα έχουν ισχύ μόνο στα λεωφορεία μέχρι την </a:t>
            </a:r>
            <a:r>
              <a:rPr lang="el-GR" sz="2400" b="1" dirty="0">
                <a:solidFill>
                  <a:srgbClr val="C00000"/>
                </a:solidFill>
              </a:rPr>
              <a:t>31.12.2024.</a:t>
            </a:r>
          </a:p>
          <a:p>
            <a:pPr marL="457200" indent="-457200">
              <a:buAutoNum type="arabicPeriod"/>
            </a:pPr>
            <a:r>
              <a:rPr lang="el-GR" sz="2400" dirty="0"/>
              <a:t>Για χρήση του Μετρό οι χρήστες θα πρέπει να προμηθεύονται τα νέα εισιτήρια ή κάρτες για το Μετρό.</a:t>
            </a:r>
          </a:p>
          <a:p>
            <a:pPr marL="457200" indent="-457200">
              <a:buAutoNum type="arabicPeriod"/>
            </a:pPr>
            <a:r>
              <a:rPr lang="el-GR" sz="2400" dirty="0"/>
              <a:t>Οι </a:t>
            </a:r>
            <a:r>
              <a:rPr lang="el-GR" sz="2400" b="1" dirty="0">
                <a:solidFill>
                  <a:srgbClr val="C00000"/>
                </a:solidFill>
              </a:rPr>
              <a:t>κάρτες</a:t>
            </a:r>
            <a:r>
              <a:rPr lang="el-GR" sz="2400" dirty="0"/>
              <a:t> που έχουν ήδη εκδοθεί από τον ΟΑΣΘ θα συνεχίσουν να ισχύουν μέχρι </a:t>
            </a:r>
            <a:r>
              <a:rPr lang="el-GR" sz="2400" b="1" dirty="0">
                <a:solidFill>
                  <a:srgbClr val="C00000"/>
                </a:solidFill>
              </a:rPr>
              <a:t>31/12/2024 μόνο για τα λεωφορεία</a:t>
            </a:r>
            <a:r>
              <a:rPr lang="el-GR" sz="2400" dirty="0"/>
              <a:t>. Ειδικά για τον μήνα Δεκέμβριο η έκδοση καρτών απεριορίστων διαδρομών (απλές και μειωμένης τιμής στους δικαιούμενους επιβάτες), θα πρέπει να γίνει στα εκδοτήρια του ΟΑΣΘ, όπως γινόταν μέχρι τώρα, με τις νέες τιμές.</a:t>
            </a:r>
          </a:p>
          <a:p>
            <a:pPr marL="457200" indent="-457200">
              <a:buAutoNum type="arabicPeriod"/>
            </a:pPr>
            <a:r>
              <a:rPr lang="el-GR" sz="2400" dirty="0"/>
              <a:t>Μέσα στο διάστημα αυτό, οι πολίτες μπορούν παράλληλα να αιτούνται την νέα προσωποποιημένη ηλεκτρονική κάρτα μέσω του </a:t>
            </a:r>
            <a:r>
              <a:rPr lang="el-GR" sz="2400" b="1" dirty="0" err="1">
                <a:solidFill>
                  <a:srgbClr val="C00000"/>
                </a:solidFill>
              </a:rPr>
              <a:t>portal</a:t>
            </a:r>
            <a:r>
              <a:rPr lang="el-GR" sz="2400" b="1" dirty="0">
                <a:solidFill>
                  <a:srgbClr val="C00000"/>
                </a:solidFill>
              </a:rPr>
              <a:t> του ΟΣΕΘ</a:t>
            </a:r>
            <a:r>
              <a:rPr lang="el-GR" sz="2400" dirty="0"/>
              <a:t>, προκειμένου να την έχουν στην κατοχή τους από 1/1/2025, όπου θα σταματήσει να ισχύει κάθε παλιά κάρτα του ΟΑΣΘ. </a:t>
            </a:r>
          </a:p>
          <a:p>
            <a:pPr marL="457200" indent="-457200">
              <a:buAutoNum type="arabicPeriod"/>
            </a:pPr>
            <a:r>
              <a:rPr lang="el-GR" sz="2400" dirty="0">
                <a:highlight>
                  <a:srgbClr val="FFFF00"/>
                </a:highlight>
              </a:rPr>
              <a:t>Η λειτουργία του </a:t>
            </a:r>
            <a:r>
              <a:rPr lang="en-US" sz="2400" b="1" dirty="0">
                <a:solidFill>
                  <a:srgbClr val="C00000"/>
                </a:solidFill>
              </a:rPr>
              <a:t>portal</a:t>
            </a:r>
            <a:r>
              <a:rPr lang="en-US" sz="2400" dirty="0">
                <a:highlight>
                  <a:srgbClr val="FFFF00"/>
                </a:highlight>
              </a:rPr>
              <a:t> </a:t>
            </a:r>
            <a:r>
              <a:rPr lang="el-GR" sz="2400" dirty="0">
                <a:highlight>
                  <a:srgbClr val="FFFF00"/>
                </a:highlight>
              </a:rPr>
              <a:t>θα εκκινήσει την </a:t>
            </a:r>
            <a:r>
              <a:rPr lang="el-GR" sz="2400" b="1" dirty="0">
                <a:solidFill>
                  <a:srgbClr val="C00000"/>
                </a:solidFill>
              </a:rPr>
              <a:t>22η.11.2024</a:t>
            </a:r>
          </a:p>
        </p:txBody>
      </p:sp>
    </p:spTree>
    <p:extLst>
      <p:ext uri="{BB962C8B-B14F-4D97-AF65-F5344CB8AC3E}">
        <p14:creationId xmlns:p14="http://schemas.microsoft.com/office/powerpoint/2010/main" val="3128277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728A8-4D0E-63C3-55AC-A2813CEF2562}"/>
            </a:ext>
          </a:extLst>
        </p:cNvPr>
        <p:cNvGrpSpPr/>
        <p:nvPr/>
      </p:nvGrpSpPr>
      <p:grpSpPr>
        <a:xfrm>
          <a:off x="0" y="0"/>
          <a:ext cx="0" cy="0"/>
          <a:chOff x="0" y="0"/>
          <a:chExt cx="0" cy="0"/>
        </a:xfrm>
      </p:grpSpPr>
      <p:pic>
        <p:nvPicPr>
          <p:cNvPr id="12" name="Εικόνα 11" descr="Εικόνα που περιέχει στιγμιότυπο οθόνης, γραφικά, γραφιστική, σχεδίαση&#10;&#10;Περιγραφή που δημιουργήθηκε αυτόματα">
            <a:extLst>
              <a:ext uri="{FF2B5EF4-FFF2-40B4-BE49-F238E27FC236}">
                <a16:creationId xmlns:a16="http://schemas.microsoft.com/office/drawing/2014/main" id="{6BCCEB7A-14DB-2403-7FB5-2C08EA193D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58" name="Straight Connector 57">
            <a:extLst>
              <a:ext uri="{FF2B5EF4-FFF2-40B4-BE49-F238E27FC236}">
                <a16:creationId xmlns:a16="http://schemas.microsoft.com/office/drawing/2014/main" id="{CEAB8042-5EF4-CE5F-2AE6-AB36F4DC1EB0}"/>
              </a:ext>
            </a:extLst>
          </p:cNvPr>
          <p:cNvCxnSpPr/>
          <p:nvPr/>
        </p:nvCxnSpPr>
        <p:spPr>
          <a:xfrm>
            <a:off x="10644327" y="3036163"/>
            <a:ext cx="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C531E1DC-022C-5C2A-6387-954391C9D8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97" y="5907186"/>
            <a:ext cx="5485906" cy="8213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F6E279-0CE6-0C44-A742-C4F291869D95}"/>
              </a:ext>
            </a:extLst>
          </p:cNvPr>
          <p:cNvSpPr txBox="1"/>
          <p:nvPr/>
        </p:nvSpPr>
        <p:spPr>
          <a:xfrm>
            <a:off x="870013" y="636519"/>
            <a:ext cx="10573304" cy="523220"/>
          </a:xfrm>
          <a:prstGeom prst="rect">
            <a:avLst/>
          </a:prstGeom>
          <a:noFill/>
        </p:spPr>
        <p:txBody>
          <a:bodyPr wrap="square">
            <a:spAutoFit/>
          </a:bodyPr>
          <a:lstStyle/>
          <a:p>
            <a:r>
              <a:rPr lang="el-GR" sz="2800" b="1" dirty="0">
                <a:solidFill>
                  <a:srgbClr val="C00000"/>
                </a:solidFill>
              </a:rPr>
              <a:t>7.  Πως μπορώ να εκδώσω προσωποποιημένη κάρτα στο κάθε μέσο ;</a:t>
            </a:r>
            <a:endParaRPr lang="en-US" sz="2800" b="1" dirty="0">
              <a:solidFill>
                <a:srgbClr val="C00000"/>
              </a:solidFill>
            </a:endParaRPr>
          </a:p>
        </p:txBody>
      </p:sp>
      <p:sp>
        <p:nvSpPr>
          <p:cNvPr id="6" name="TextBox 5">
            <a:extLst>
              <a:ext uri="{FF2B5EF4-FFF2-40B4-BE49-F238E27FC236}">
                <a16:creationId xmlns:a16="http://schemas.microsoft.com/office/drawing/2014/main" id="{D2ABE723-AB21-6B15-F92A-80828A0B3150}"/>
              </a:ext>
            </a:extLst>
          </p:cNvPr>
          <p:cNvSpPr txBox="1"/>
          <p:nvPr/>
        </p:nvSpPr>
        <p:spPr>
          <a:xfrm>
            <a:off x="870014" y="1545506"/>
            <a:ext cx="10360238" cy="4154984"/>
          </a:xfrm>
          <a:prstGeom prst="rect">
            <a:avLst/>
          </a:prstGeom>
          <a:noFill/>
        </p:spPr>
        <p:txBody>
          <a:bodyPr wrap="square">
            <a:spAutoFit/>
          </a:bodyPr>
          <a:lstStyle/>
          <a:p>
            <a:pPr marL="457200" indent="-457200">
              <a:buAutoNum type="arabicPeriod"/>
            </a:pPr>
            <a:r>
              <a:rPr lang="el-GR" sz="2400" dirty="0"/>
              <a:t>Για τα </a:t>
            </a:r>
            <a:r>
              <a:rPr lang="el-GR" sz="2400" b="1" dirty="0">
                <a:solidFill>
                  <a:srgbClr val="C00000"/>
                </a:solidFill>
              </a:rPr>
              <a:t>λεωφορεία</a:t>
            </a:r>
            <a:r>
              <a:rPr lang="el-GR" sz="2400" dirty="0"/>
              <a:t>, η προσωποποίηση γίνεται είτε με φυσική παρουσία του ενδιαφερόμενου στα εκδοτήρια του ΟΑΣΘ, είτε μέσω του </a:t>
            </a:r>
            <a:r>
              <a:rPr lang="el-GR" sz="2400" dirty="0" err="1"/>
              <a:t>portal</a:t>
            </a:r>
            <a:r>
              <a:rPr lang="el-GR" sz="2400" dirty="0"/>
              <a:t> του ΟΣΕΘ. Στο </a:t>
            </a:r>
            <a:r>
              <a:rPr lang="el-GR" sz="2400" dirty="0" err="1"/>
              <a:t>portal</a:t>
            </a:r>
            <a:r>
              <a:rPr lang="el-GR" sz="2400" dirty="0"/>
              <a:t> αυτό θα μπορεί ο πολίτης να κάνει αίτηση και όταν αυτή ολοκληρωθεί θα μπορεί να παραλάβει την προσωποποιημένη κάρτα του είτε από κάποιο εκδοτήριο, είτε ταχυδρομικά στην διεύθυνσή του, ανάλογα με τον τρόπο που θα επιλέξει κατά τη διαδικασία αίτησης. Θα λαμβάνει σχετικό μήνυμα ειδοποίησης (email) είτε για την παραλαβή είτε για την αποστολή της κάρτας.</a:t>
            </a:r>
          </a:p>
          <a:p>
            <a:pPr marL="457200" indent="-457200">
              <a:buAutoNum type="arabicPeriod"/>
            </a:pPr>
            <a:r>
              <a:rPr lang="el-GR" sz="2400" dirty="0"/>
              <a:t>Αντίστοιχα </a:t>
            </a:r>
            <a:r>
              <a:rPr lang="el-GR" sz="2400" b="1" dirty="0">
                <a:solidFill>
                  <a:srgbClr val="C00000"/>
                </a:solidFill>
              </a:rPr>
              <a:t>στο Μετρό </a:t>
            </a:r>
            <a:r>
              <a:rPr lang="el-GR" sz="2400" dirty="0"/>
              <a:t>η προσωποποίηση θα γίνεται σε 13 εκδοτήρια με φυσική παρουσία όπου ο πολίτης θα παραλαμβάνει επί τόπου την κάρτα του με την επίδειξη των απαραίτητων εγγράφων</a:t>
            </a:r>
          </a:p>
        </p:txBody>
      </p:sp>
    </p:spTree>
    <p:extLst>
      <p:ext uri="{BB962C8B-B14F-4D97-AF65-F5344CB8AC3E}">
        <p14:creationId xmlns:p14="http://schemas.microsoft.com/office/powerpoint/2010/main" val="1947196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944D8-7B15-12CA-EDD1-EB2590C5181F}"/>
            </a:ext>
          </a:extLst>
        </p:cNvPr>
        <p:cNvGrpSpPr/>
        <p:nvPr/>
      </p:nvGrpSpPr>
      <p:grpSpPr>
        <a:xfrm>
          <a:off x="0" y="0"/>
          <a:ext cx="0" cy="0"/>
          <a:chOff x="0" y="0"/>
          <a:chExt cx="0" cy="0"/>
        </a:xfrm>
      </p:grpSpPr>
      <p:pic>
        <p:nvPicPr>
          <p:cNvPr id="12" name="Εικόνα 11" descr="Εικόνα που περιέχει στιγμιότυπο οθόνης, γραφικά, γραφιστική, σχεδίαση&#10;&#10;Περιγραφή που δημιουργήθηκε αυτόματα">
            <a:extLst>
              <a:ext uri="{FF2B5EF4-FFF2-40B4-BE49-F238E27FC236}">
                <a16:creationId xmlns:a16="http://schemas.microsoft.com/office/drawing/2014/main" id="{E7DA0915-0AE1-2680-5A05-EB71A723C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58" name="Straight Connector 57">
            <a:extLst>
              <a:ext uri="{FF2B5EF4-FFF2-40B4-BE49-F238E27FC236}">
                <a16:creationId xmlns:a16="http://schemas.microsoft.com/office/drawing/2014/main" id="{847F04E6-2A8A-30EF-CE25-5BA1EFD53C11}"/>
              </a:ext>
            </a:extLst>
          </p:cNvPr>
          <p:cNvCxnSpPr/>
          <p:nvPr/>
        </p:nvCxnSpPr>
        <p:spPr>
          <a:xfrm>
            <a:off x="10644327" y="3036163"/>
            <a:ext cx="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09F628ED-2E0A-1354-A3A8-8BBC7CB430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97" y="5907186"/>
            <a:ext cx="5485906" cy="8213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4F96AFE-7920-0B33-82A4-82C6B3AE3C9C}"/>
              </a:ext>
            </a:extLst>
          </p:cNvPr>
          <p:cNvSpPr txBox="1"/>
          <p:nvPr/>
        </p:nvSpPr>
        <p:spPr>
          <a:xfrm>
            <a:off x="834501" y="480264"/>
            <a:ext cx="10209320" cy="954107"/>
          </a:xfrm>
          <a:prstGeom prst="rect">
            <a:avLst/>
          </a:prstGeom>
          <a:noFill/>
        </p:spPr>
        <p:txBody>
          <a:bodyPr wrap="square">
            <a:spAutoFit/>
          </a:bodyPr>
          <a:lstStyle/>
          <a:p>
            <a:r>
              <a:rPr lang="el-GR" sz="2800" b="1" dirty="0">
                <a:solidFill>
                  <a:srgbClr val="C00000"/>
                </a:solidFill>
              </a:rPr>
              <a:t>8.  Τι δικαιολογητικά απαιτούνται για έκδοση κάρτας εάν είμαι δικαιούχος απαλλαγής κομίστρου ή έκπτωσης ;</a:t>
            </a:r>
            <a:endParaRPr lang="en-US" sz="2800" b="1" dirty="0">
              <a:solidFill>
                <a:srgbClr val="C00000"/>
              </a:solidFill>
            </a:endParaRPr>
          </a:p>
        </p:txBody>
      </p:sp>
      <p:sp>
        <p:nvSpPr>
          <p:cNvPr id="6" name="TextBox 5">
            <a:extLst>
              <a:ext uri="{FF2B5EF4-FFF2-40B4-BE49-F238E27FC236}">
                <a16:creationId xmlns:a16="http://schemas.microsoft.com/office/drawing/2014/main" id="{A6C2471D-E577-627C-E54C-B049A37C6858}"/>
              </a:ext>
            </a:extLst>
          </p:cNvPr>
          <p:cNvSpPr txBox="1"/>
          <p:nvPr/>
        </p:nvSpPr>
        <p:spPr>
          <a:xfrm>
            <a:off x="834500" y="1822505"/>
            <a:ext cx="9863091" cy="3785652"/>
          </a:xfrm>
          <a:prstGeom prst="rect">
            <a:avLst/>
          </a:prstGeom>
          <a:noFill/>
        </p:spPr>
        <p:txBody>
          <a:bodyPr wrap="square">
            <a:spAutoFit/>
          </a:bodyPr>
          <a:lstStyle/>
          <a:p>
            <a:pPr marL="457200" indent="-457200">
              <a:buAutoNum type="arabicPeriod"/>
            </a:pPr>
            <a:r>
              <a:rPr lang="el-GR" sz="2400" dirty="0"/>
              <a:t>Για </a:t>
            </a:r>
            <a:r>
              <a:rPr lang="el-GR" sz="2400" b="1" dirty="0">
                <a:solidFill>
                  <a:srgbClr val="C00000"/>
                </a:solidFill>
              </a:rPr>
              <a:t>λεωφορεία</a:t>
            </a:r>
            <a:r>
              <a:rPr lang="el-GR" sz="2400" dirty="0"/>
              <a:t> δεν απαιτείται η προσκόμιση δικαιολογητικού για τις περιπτώσεις ανηλίκων, πολιτών άνω των 65, ανέργων, ΑΜΕΑ, όπου ο έλεγχος θα διενεργείται αυτόματα μέσω χορήγησης του ΑΜΚΑ. Στις υπόλοιπες περιπτώσεις θα πρέπει να προσκομίζονται τα απαραίτητα κατά περίπτωση δικαιολογητικά.</a:t>
            </a:r>
          </a:p>
          <a:p>
            <a:pPr marL="457200" indent="-457200">
              <a:buAutoNum type="arabicPeriod"/>
            </a:pPr>
            <a:r>
              <a:rPr lang="el-GR" sz="2400" dirty="0"/>
              <a:t>Για </a:t>
            </a:r>
            <a:r>
              <a:rPr lang="el-GR" sz="2400" b="1" dirty="0">
                <a:solidFill>
                  <a:srgbClr val="C00000"/>
                </a:solidFill>
              </a:rPr>
              <a:t>το Μετρό</a:t>
            </a:r>
            <a:r>
              <a:rPr lang="el-GR" sz="2400" dirty="0"/>
              <a:t>, σε πρώτη φάση θα γίνεται προσκομίζοντας στο εκδοτήριο την ταυτότητα και όλα τα απαραίτητα δικαιολογητικά για την έκδοση της κάρτας.</a:t>
            </a:r>
          </a:p>
          <a:p>
            <a:pPr marL="457200" indent="-457200">
              <a:buAutoNum type="arabicPeriod"/>
            </a:pPr>
            <a:r>
              <a:rPr lang="el-GR" sz="2400" dirty="0"/>
              <a:t>Τα </a:t>
            </a:r>
            <a:r>
              <a:rPr lang="el-GR" sz="2400" b="1" dirty="0">
                <a:solidFill>
                  <a:srgbClr val="C00000"/>
                </a:solidFill>
              </a:rPr>
              <a:t>δικαιολογητικά</a:t>
            </a:r>
            <a:r>
              <a:rPr lang="el-GR" sz="2400" dirty="0"/>
              <a:t> που απαιτούνται για κάθε κατηγορία δικαιούχων μειωμένου κομίστρου θα είναι αναρτημένα στο </a:t>
            </a:r>
            <a:r>
              <a:rPr lang="el-GR" sz="2400" b="1" dirty="0" err="1">
                <a:solidFill>
                  <a:srgbClr val="C00000"/>
                </a:solidFill>
              </a:rPr>
              <a:t>portal</a:t>
            </a:r>
            <a:r>
              <a:rPr lang="el-GR" sz="2400" b="1" dirty="0">
                <a:solidFill>
                  <a:srgbClr val="C00000"/>
                </a:solidFill>
              </a:rPr>
              <a:t> του ΟΣΕΘ</a:t>
            </a:r>
            <a:r>
              <a:rPr lang="el-GR" sz="2400" dirty="0"/>
              <a:t>.</a:t>
            </a:r>
          </a:p>
        </p:txBody>
      </p:sp>
    </p:spTree>
    <p:extLst>
      <p:ext uri="{BB962C8B-B14F-4D97-AF65-F5344CB8AC3E}">
        <p14:creationId xmlns:p14="http://schemas.microsoft.com/office/powerpoint/2010/main" val="1057376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B1E42-1826-ECE7-612A-5A18A82B419B}"/>
            </a:ext>
          </a:extLst>
        </p:cNvPr>
        <p:cNvGrpSpPr/>
        <p:nvPr/>
      </p:nvGrpSpPr>
      <p:grpSpPr>
        <a:xfrm>
          <a:off x="0" y="0"/>
          <a:ext cx="0" cy="0"/>
          <a:chOff x="0" y="0"/>
          <a:chExt cx="0" cy="0"/>
        </a:xfrm>
      </p:grpSpPr>
      <p:pic>
        <p:nvPicPr>
          <p:cNvPr id="12" name="Εικόνα 11" descr="Εικόνα που περιέχει στιγμιότυπο οθόνης, γραφικά, γραφιστική, σχεδίαση&#10;&#10;Περιγραφή που δημιουργήθηκε αυτόματα">
            <a:extLst>
              <a:ext uri="{FF2B5EF4-FFF2-40B4-BE49-F238E27FC236}">
                <a16:creationId xmlns:a16="http://schemas.microsoft.com/office/drawing/2014/main" id="{124DC517-391B-20F4-2F44-EF9431D5D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58" name="Straight Connector 57">
            <a:extLst>
              <a:ext uri="{FF2B5EF4-FFF2-40B4-BE49-F238E27FC236}">
                <a16:creationId xmlns:a16="http://schemas.microsoft.com/office/drawing/2014/main" id="{9A68DBA8-A1F2-BBD0-D498-F9C183E9C5CD}"/>
              </a:ext>
            </a:extLst>
          </p:cNvPr>
          <p:cNvCxnSpPr/>
          <p:nvPr/>
        </p:nvCxnSpPr>
        <p:spPr>
          <a:xfrm>
            <a:off x="10644327" y="3036163"/>
            <a:ext cx="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003FF9FC-A1AB-9052-38A2-7881CBD2B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97" y="5907186"/>
            <a:ext cx="5485906" cy="8213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780105-0B4A-9248-0F4E-B8A939C2C245}"/>
              </a:ext>
            </a:extLst>
          </p:cNvPr>
          <p:cNvSpPr txBox="1"/>
          <p:nvPr/>
        </p:nvSpPr>
        <p:spPr>
          <a:xfrm>
            <a:off x="834500" y="613429"/>
            <a:ext cx="10306975" cy="954107"/>
          </a:xfrm>
          <a:prstGeom prst="rect">
            <a:avLst/>
          </a:prstGeom>
          <a:noFill/>
        </p:spPr>
        <p:txBody>
          <a:bodyPr wrap="square">
            <a:spAutoFit/>
          </a:bodyPr>
          <a:lstStyle/>
          <a:p>
            <a:r>
              <a:rPr lang="el-GR" sz="2800" b="1" dirty="0">
                <a:solidFill>
                  <a:srgbClr val="C00000"/>
                </a:solidFill>
              </a:rPr>
              <a:t>9.  Πόσα εκδοτήρια προσωποποιημένων καρτών υπάρχουν στο κάθε μέσο και που βρίσκονται ;</a:t>
            </a:r>
            <a:endParaRPr lang="en-US" sz="2800" b="1" dirty="0">
              <a:solidFill>
                <a:srgbClr val="C00000"/>
              </a:solidFill>
            </a:endParaRPr>
          </a:p>
        </p:txBody>
      </p:sp>
      <p:sp>
        <p:nvSpPr>
          <p:cNvPr id="6" name="TextBox 5">
            <a:extLst>
              <a:ext uri="{FF2B5EF4-FFF2-40B4-BE49-F238E27FC236}">
                <a16:creationId xmlns:a16="http://schemas.microsoft.com/office/drawing/2014/main" id="{EA7CD4DB-0545-69E0-5308-D72AB4229F68}"/>
              </a:ext>
            </a:extLst>
          </p:cNvPr>
          <p:cNvSpPr txBox="1"/>
          <p:nvPr/>
        </p:nvSpPr>
        <p:spPr>
          <a:xfrm>
            <a:off x="834500" y="1822505"/>
            <a:ext cx="9871970" cy="3785652"/>
          </a:xfrm>
          <a:prstGeom prst="rect">
            <a:avLst/>
          </a:prstGeom>
          <a:noFill/>
        </p:spPr>
        <p:txBody>
          <a:bodyPr wrap="square">
            <a:spAutoFit/>
          </a:bodyPr>
          <a:lstStyle/>
          <a:p>
            <a:r>
              <a:rPr lang="el-GR" sz="2400" dirty="0"/>
              <a:t>1.  Η προσωποποίηση καρτών για τα </a:t>
            </a:r>
            <a:r>
              <a:rPr lang="el-GR" sz="2400" b="1" dirty="0">
                <a:solidFill>
                  <a:srgbClr val="C00000"/>
                </a:solidFill>
              </a:rPr>
              <a:t>λεωφορεία</a:t>
            </a:r>
            <a:r>
              <a:rPr lang="el-GR" sz="2400" dirty="0"/>
              <a:t> θα μπορεί να γίνει στα παρακάτω </a:t>
            </a:r>
            <a:r>
              <a:rPr lang="el-GR" sz="2400" b="1" dirty="0">
                <a:solidFill>
                  <a:srgbClr val="C00000"/>
                </a:solidFill>
              </a:rPr>
              <a:t>8 εκδοτήρια</a:t>
            </a:r>
            <a:r>
              <a:rPr lang="el-GR" sz="2400" dirty="0"/>
              <a:t> του ΟΑΣΘ, για τους πολίτες που δεν θέλουν να κάνουν την αίτηση μέσω του </a:t>
            </a:r>
            <a:r>
              <a:rPr lang="el-GR" sz="2400" dirty="0" err="1"/>
              <a:t>portal</a:t>
            </a:r>
            <a:r>
              <a:rPr lang="el-GR" sz="2400" dirty="0"/>
              <a:t> του ΟΣΕΘ. </a:t>
            </a:r>
          </a:p>
          <a:p>
            <a:pPr lvl="1"/>
            <a:r>
              <a:rPr lang="el-GR" sz="2400" dirty="0"/>
              <a:t>ΒΕΝΙΖΕΛΟΥ, 		Ν.Σ. ΣΤΑΘΜΟΣ, </a:t>
            </a:r>
          </a:p>
          <a:p>
            <a:pPr lvl="1"/>
            <a:r>
              <a:rPr lang="el-GR" sz="2400" dirty="0"/>
              <a:t>Α/Σ ΙΚΕΑ,	 		ΚΤΕΛ ΜΑΚΕΔΟΝΙΑ, </a:t>
            </a:r>
          </a:p>
          <a:p>
            <a:pPr lvl="1"/>
            <a:r>
              <a:rPr lang="el-GR" sz="2400" dirty="0"/>
              <a:t>Π.Π.ΓΕΡΜΑΝΟΥ, 		ΑΡΙΣΤΟΤΕΛΟΥΣ, </a:t>
            </a:r>
          </a:p>
          <a:p>
            <a:pPr lvl="1"/>
            <a:r>
              <a:rPr lang="el-GR" sz="2400" dirty="0"/>
              <a:t>ΔΙΠΑΕ ΣΙΝΔΟΥ, 		ΓΡΑΦΕΙΑ ΟΑΣΘ</a:t>
            </a:r>
          </a:p>
          <a:p>
            <a:r>
              <a:rPr lang="el-GR" sz="2400" dirty="0"/>
              <a:t>2.  Η προσωποποίηση των καρτών για </a:t>
            </a:r>
            <a:r>
              <a:rPr lang="el-GR" sz="2400" b="1" dirty="0">
                <a:solidFill>
                  <a:srgbClr val="C00000"/>
                </a:solidFill>
              </a:rPr>
              <a:t>το Μετρό </a:t>
            </a:r>
            <a:r>
              <a:rPr lang="el-GR" sz="2400" dirty="0"/>
              <a:t>θα μπορεί να γίνει στα στελεχωμένα από την εταιρεία λειτουργίας (THEMA) εκδοτήρια που θα βρίσκονται  στους </a:t>
            </a:r>
            <a:r>
              <a:rPr lang="el-GR" sz="2400" b="1" dirty="0">
                <a:solidFill>
                  <a:srgbClr val="C00000"/>
                </a:solidFill>
              </a:rPr>
              <a:t>13 σταθμούς </a:t>
            </a:r>
            <a:r>
              <a:rPr lang="el-GR" sz="2400" dirty="0"/>
              <a:t>του Μετρό</a:t>
            </a:r>
          </a:p>
        </p:txBody>
      </p:sp>
    </p:spTree>
    <p:extLst>
      <p:ext uri="{BB962C8B-B14F-4D97-AF65-F5344CB8AC3E}">
        <p14:creationId xmlns:p14="http://schemas.microsoft.com/office/powerpoint/2010/main" val="3489161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F79E3-7624-7D88-AC31-8117C26D851D}"/>
            </a:ext>
          </a:extLst>
        </p:cNvPr>
        <p:cNvGrpSpPr/>
        <p:nvPr/>
      </p:nvGrpSpPr>
      <p:grpSpPr>
        <a:xfrm>
          <a:off x="0" y="0"/>
          <a:ext cx="0" cy="0"/>
          <a:chOff x="0" y="0"/>
          <a:chExt cx="0" cy="0"/>
        </a:xfrm>
      </p:grpSpPr>
      <p:pic>
        <p:nvPicPr>
          <p:cNvPr id="12" name="Εικόνα 11" descr="Εικόνα που περιέχει στιγμιότυπο οθόνης, γραφικά, γραφιστική, σχεδίαση&#10;&#10;Περιγραφή που δημιουργήθηκε αυτόματα">
            <a:extLst>
              <a:ext uri="{FF2B5EF4-FFF2-40B4-BE49-F238E27FC236}">
                <a16:creationId xmlns:a16="http://schemas.microsoft.com/office/drawing/2014/main" id="{BB16A3D8-A41C-60E9-97E4-83D9C239F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58" name="Straight Connector 57">
            <a:extLst>
              <a:ext uri="{FF2B5EF4-FFF2-40B4-BE49-F238E27FC236}">
                <a16:creationId xmlns:a16="http://schemas.microsoft.com/office/drawing/2014/main" id="{3828D85C-862A-59B1-6BE0-46BBCC1F2D23}"/>
              </a:ext>
            </a:extLst>
          </p:cNvPr>
          <p:cNvCxnSpPr/>
          <p:nvPr/>
        </p:nvCxnSpPr>
        <p:spPr>
          <a:xfrm>
            <a:off x="10644327" y="3036163"/>
            <a:ext cx="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645E4400-AE87-9BC1-7B7A-B9648F54AC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97" y="5907186"/>
            <a:ext cx="5485906" cy="8213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1A7788-0B67-6BA1-44DC-8E62BA79FB07}"/>
              </a:ext>
            </a:extLst>
          </p:cNvPr>
          <p:cNvSpPr txBox="1"/>
          <p:nvPr/>
        </p:nvSpPr>
        <p:spPr>
          <a:xfrm>
            <a:off x="834501" y="622307"/>
            <a:ext cx="10209320" cy="954107"/>
          </a:xfrm>
          <a:prstGeom prst="rect">
            <a:avLst/>
          </a:prstGeom>
          <a:noFill/>
        </p:spPr>
        <p:txBody>
          <a:bodyPr wrap="square">
            <a:spAutoFit/>
          </a:bodyPr>
          <a:lstStyle/>
          <a:p>
            <a:r>
              <a:rPr lang="el-GR" sz="2800" b="1" dirty="0">
                <a:solidFill>
                  <a:srgbClr val="C00000"/>
                </a:solidFill>
              </a:rPr>
              <a:t>10.  Ποια σημεία έκδοσης/επαναφόρτισης εισιτηρίων και καρτών υπάρχουν για το κάθε μέσο;</a:t>
            </a:r>
            <a:endParaRPr lang="en-US" sz="2800" b="1" dirty="0">
              <a:solidFill>
                <a:srgbClr val="C00000"/>
              </a:solidFill>
            </a:endParaRPr>
          </a:p>
        </p:txBody>
      </p:sp>
      <p:sp>
        <p:nvSpPr>
          <p:cNvPr id="6" name="TextBox 5">
            <a:extLst>
              <a:ext uri="{FF2B5EF4-FFF2-40B4-BE49-F238E27FC236}">
                <a16:creationId xmlns:a16="http://schemas.microsoft.com/office/drawing/2014/main" id="{8113ED01-DBF5-D9CD-4CC9-DF64095F3F2E}"/>
              </a:ext>
            </a:extLst>
          </p:cNvPr>
          <p:cNvSpPr txBox="1"/>
          <p:nvPr/>
        </p:nvSpPr>
        <p:spPr>
          <a:xfrm>
            <a:off x="926237" y="1576414"/>
            <a:ext cx="10431262" cy="4985980"/>
          </a:xfrm>
          <a:prstGeom prst="rect">
            <a:avLst/>
          </a:prstGeom>
          <a:noFill/>
        </p:spPr>
        <p:txBody>
          <a:bodyPr wrap="square">
            <a:spAutoFit/>
          </a:bodyPr>
          <a:lstStyle/>
          <a:p>
            <a:pPr marL="342900" indent="-342900">
              <a:buAutoNum type="arabicPeriod"/>
            </a:pPr>
            <a:r>
              <a:rPr lang="el-GR" sz="2000" dirty="0"/>
              <a:t>Για τα </a:t>
            </a:r>
            <a:r>
              <a:rPr lang="el-GR" sz="2000" b="1" dirty="0">
                <a:solidFill>
                  <a:srgbClr val="C00000"/>
                </a:solidFill>
              </a:rPr>
              <a:t>λεωφορεία,</a:t>
            </a:r>
            <a:r>
              <a:rPr lang="el-GR" sz="2000" dirty="0"/>
              <a:t> η έκδοση εισιτηρίων μπορεί να γίνει ως εξής:</a:t>
            </a:r>
          </a:p>
          <a:p>
            <a:pPr marL="742950" lvl="1" indent="-285750">
              <a:buFont typeface="Wingdings" panose="05000000000000000000" pitchFamily="2" charset="2"/>
              <a:buChar char="ü"/>
            </a:pPr>
            <a:r>
              <a:rPr lang="el-GR" sz="2000" dirty="0"/>
              <a:t>Από νέους αυτόματους πωλητές που θα είναι εγκατεστημένοι σε κάθε λεωφορείο και δέχονται πληρωμές αποκλειστικά μέσω τραπεζικής κάρτας </a:t>
            </a:r>
          </a:p>
          <a:p>
            <a:pPr marL="742950" lvl="1" indent="-285750">
              <a:buFont typeface="Wingdings" panose="05000000000000000000" pitchFamily="2" charset="2"/>
              <a:buChar char="ü"/>
            </a:pPr>
            <a:r>
              <a:rPr lang="el-GR" sz="2000" dirty="0"/>
              <a:t>Σε 29 αυτόματους πωλητές που θα εγκατασταθούν σε διάσπαρτα σημεία στην πόλη. Στους συγκεκριμένους πωλητές θα υπάρχει η δυνατότητα έκδοσης ή επαναφόρτισης εισιτηρίου με χρήση μετρητών ή και πιστωτικής ή χρεωστικής κάρτας </a:t>
            </a:r>
          </a:p>
          <a:p>
            <a:pPr marL="742950" lvl="1" indent="-285750">
              <a:buFont typeface="Wingdings" panose="05000000000000000000" pitchFamily="2" charset="2"/>
              <a:buChar char="ü"/>
            </a:pPr>
            <a:r>
              <a:rPr lang="el-GR" sz="2000" dirty="0"/>
              <a:t>Στα εκδοτήρια του ΟΑΣΘ όπου θα παρέχονται </a:t>
            </a:r>
            <a:r>
              <a:rPr lang="el-GR" sz="2000" dirty="0" err="1"/>
              <a:t>προφορτισμένα</a:t>
            </a:r>
            <a:r>
              <a:rPr lang="el-GR" sz="2000" dirty="0"/>
              <a:t> εισιτήρια 10+1 διαδρομών και μίας διαδρομής. </a:t>
            </a:r>
          </a:p>
          <a:p>
            <a:pPr marL="342900" indent="-342900">
              <a:buFontTx/>
              <a:buAutoNum type="arabicPeriod"/>
            </a:pPr>
            <a:r>
              <a:rPr lang="el-GR" sz="2000" dirty="0"/>
              <a:t>Μέχρι τέλους του έτους θα διατίθεται </a:t>
            </a:r>
            <a:r>
              <a:rPr lang="el-GR" sz="2000" b="1" dirty="0">
                <a:solidFill>
                  <a:srgbClr val="C00000"/>
                </a:solidFill>
              </a:rPr>
              <a:t>στα περίπτερα και ψιλικατζίδικα</a:t>
            </a:r>
            <a:r>
              <a:rPr lang="el-GR" sz="2000" dirty="0"/>
              <a:t> το χάρτινο εισιτήριο με τη νέα τιμή. Σε χάρτινη μορφή θα διατίθενται το αστικό εισιτήριο χρονικής διάρκειας 70 λεπτών, το </a:t>
            </a:r>
            <a:r>
              <a:rPr lang="el-GR" sz="2000" dirty="0" err="1"/>
              <a:t>περιαστικό</a:t>
            </a:r>
            <a:r>
              <a:rPr lang="el-GR" sz="2000" dirty="0"/>
              <a:t> εισιτήριο χρονικής διάρκειας 70 λεπτών, το εισιτήριο αεροδρομίου καθώς και τα αντίστοιχα μειωμένα. </a:t>
            </a:r>
          </a:p>
          <a:p>
            <a:pPr marL="342900" indent="-342900">
              <a:buFontTx/>
              <a:buAutoNum type="arabicPeriod"/>
            </a:pPr>
            <a:r>
              <a:rPr lang="el-GR" sz="2000" dirty="0"/>
              <a:t>Τέλος, δίνεται η δυνατότητα αγοράς ηλεκτρονικού εισιτηρίου μέσω </a:t>
            </a:r>
            <a:r>
              <a:rPr lang="el-GR" sz="2000" b="1" dirty="0" err="1">
                <a:solidFill>
                  <a:srgbClr val="C00000"/>
                </a:solidFill>
              </a:rPr>
              <a:t>mobile</a:t>
            </a:r>
            <a:r>
              <a:rPr lang="el-GR" sz="2000" b="1" dirty="0">
                <a:solidFill>
                  <a:srgbClr val="C00000"/>
                </a:solidFill>
              </a:rPr>
              <a:t> εφαρμογής </a:t>
            </a:r>
            <a:r>
              <a:rPr lang="el-GR" sz="2000" dirty="0"/>
              <a:t>με τη  μορφή </a:t>
            </a:r>
            <a:r>
              <a:rPr lang="el-GR" sz="2000" b="1" dirty="0">
                <a:solidFill>
                  <a:srgbClr val="C00000"/>
                </a:solidFill>
              </a:rPr>
              <a:t>QR </a:t>
            </a:r>
            <a:r>
              <a:rPr lang="el-GR" sz="2000" b="1" dirty="0" err="1">
                <a:solidFill>
                  <a:srgbClr val="C00000"/>
                </a:solidFill>
              </a:rPr>
              <a:t>code</a:t>
            </a:r>
            <a:r>
              <a:rPr lang="el-GR" sz="2000" b="1" dirty="0">
                <a:solidFill>
                  <a:srgbClr val="C00000"/>
                </a:solidFill>
              </a:rPr>
              <a:t>. </a:t>
            </a:r>
            <a:r>
              <a:rPr lang="el-GR" sz="2000" dirty="0"/>
              <a:t>Σε όλα τα ανωτέρω σημεία, εκτός των σημείων λιανικής, μπορεί να γίνει επαναφόρτιση των εισιτηρίων.</a:t>
            </a:r>
          </a:p>
          <a:p>
            <a:pPr marL="342900" indent="-342900">
              <a:buAutoNum type="arabicPeriod"/>
            </a:pPr>
            <a:endParaRPr lang="el-GR" dirty="0"/>
          </a:p>
        </p:txBody>
      </p:sp>
    </p:spTree>
    <p:extLst>
      <p:ext uri="{BB962C8B-B14F-4D97-AF65-F5344CB8AC3E}">
        <p14:creationId xmlns:p14="http://schemas.microsoft.com/office/powerpoint/2010/main" val="3246872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025B2-B049-41E8-98C6-D56220DF2F4C}"/>
            </a:ext>
          </a:extLst>
        </p:cNvPr>
        <p:cNvGrpSpPr/>
        <p:nvPr/>
      </p:nvGrpSpPr>
      <p:grpSpPr>
        <a:xfrm>
          <a:off x="0" y="0"/>
          <a:ext cx="0" cy="0"/>
          <a:chOff x="0" y="0"/>
          <a:chExt cx="0" cy="0"/>
        </a:xfrm>
      </p:grpSpPr>
      <p:pic>
        <p:nvPicPr>
          <p:cNvPr id="12" name="Εικόνα 11" descr="Εικόνα που περιέχει στιγμιότυπο οθόνης, γραφικά, γραφιστική, σχεδίαση&#10;&#10;Περιγραφή που δημιουργήθηκε αυτόματα">
            <a:extLst>
              <a:ext uri="{FF2B5EF4-FFF2-40B4-BE49-F238E27FC236}">
                <a16:creationId xmlns:a16="http://schemas.microsoft.com/office/drawing/2014/main" id="{183777BF-29A9-C3FA-6E3C-F02592250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58" name="Straight Connector 57">
            <a:extLst>
              <a:ext uri="{FF2B5EF4-FFF2-40B4-BE49-F238E27FC236}">
                <a16:creationId xmlns:a16="http://schemas.microsoft.com/office/drawing/2014/main" id="{8A9EC65D-2FF0-0072-1831-03C3D1C461F9}"/>
              </a:ext>
            </a:extLst>
          </p:cNvPr>
          <p:cNvCxnSpPr/>
          <p:nvPr/>
        </p:nvCxnSpPr>
        <p:spPr>
          <a:xfrm>
            <a:off x="10644327" y="3036163"/>
            <a:ext cx="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C569B6AA-FA4B-343C-3841-0D171424C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97" y="5907186"/>
            <a:ext cx="5485906" cy="8213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EE8A31F-2E33-6B67-4617-341624AACEA9}"/>
              </a:ext>
            </a:extLst>
          </p:cNvPr>
          <p:cNvSpPr txBox="1"/>
          <p:nvPr/>
        </p:nvSpPr>
        <p:spPr>
          <a:xfrm>
            <a:off x="834501" y="622307"/>
            <a:ext cx="10209320" cy="954107"/>
          </a:xfrm>
          <a:prstGeom prst="rect">
            <a:avLst/>
          </a:prstGeom>
          <a:noFill/>
        </p:spPr>
        <p:txBody>
          <a:bodyPr wrap="square">
            <a:spAutoFit/>
          </a:bodyPr>
          <a:lstStyle/>
          <a:p>
            <a:r>
              <a:rPr lang="el-GR" sz="2800" b="1" dirty="0">
                <a:solidFill>
                  <a:srgbClr val="C00000"/>
                </a:solidFill>
              </a:rPr>
              <a:t>11.  Ποια σημεία έκδοσης/επαναφόρτισης εισιτηρίων και καρτών υπάρχουν για το κάθε μέσο; (συνέχεια)</a:t>
            </a:r>
            <a:endParaRPr lang="en-US" sz="2800" b="1" dirty="0">
              <a:solidFill>
                <a:srgbClr val="C00000"/>
              </a:solidFill>
            </a:endParaRPr>
          </a:p>
        </p:txBody>
      </p:sp>
      <p:sp>
        <p:nvSpPr>
          <p:cNvPr id="5" name="TextBox 4">
            <a:extLst>
              <a:ext uri="{FF2B5EF4-FFF2-40B4-BE49-F238E27FC236}">
                <a16:creationId xmlns:a16="http://schemas.microsoft.com/office/drawing/2014/main" id="{4D5FDA0E-620F-CDF0-29F4-926767AA09D1}"/>
              </a:ext>
            </a:extLst>
          </p:cNvPr>
          <p:cNvSpPr txBox="1"/>
          <p:nvPr/>
        </p:nvSpPr>
        <p:spPr>
          <a:xfrm>
            <a:off x="834500" y="2515002"/>
            <a:ext cx="9348187" cy="2308324"/>
          </a:xfrm>
          <a:prstGeom prst="rect">
            <a:avLst/>
          </a:prstGeom>
          <a:noFill/>
        </p:spPr>
        <p:txBody>
          <a:bodyPr wrap="square">
            <a:spAutoFit/>
          </a:bodyPr>
          <a:lstStyle/>
          <a:p>
            <a:pPr marL="457200" indent="-457200">
              <a:buAutoNum type="arabicPeriod"/>
            </a:pPr>
            <a:r>
              <a:rPr lang="el-GR" sz="2400" dirty="0"/>
              <a:t>Για τα εισιτήρια του </a:t>
            </a:r>
            <a:r>
              <a:rPr lang="el-GR" sz="2400" b="1" dirty="0">
                <a:solidFill>
                  <a:srgbClr val="C00000"/>
                </a:solidFill>
              </a:rPr>
              <a:t>Μετρό, </a:t>
            </a:r>
            <a:r>
              <a:rPr lang="el-GR" sz="2400" dirty="0"/>
              <a:t>υπάρχουν </a:t>
            </a:r>
            <a:r>
              <a:rPr lang="el-GR" sz="2400" b="1" dirty="0">
                <a:solidFill>
                  <a:srgbClr val="C00000"/>
                </a:solidFill>
              </a:rPr>
              <a:t>13 εκδοτήρια</a:t>
            </a:r>
            <a:r>
              <a:rPr lang="el-GR" sz="2400" dirty="0"/>
              <a:t> και συνολικά </a:t>
            </a:r>
            <a:r>
              <a:rPr lang="el-GR" sz="2400" b="1" dirty="0">
                <a:solidFill>
                  <a:srgbClr val="C00000"/>
                </a:solidFill>
              </a:rPr>
              <a:t>104 αυτόματα </a:t>
            </a:r>
            <a:r>
              <a:rPr lang="el-GR" sz="2400" dirty="0"/>
              <a:t>μηχανήματα διανεμημένα σε όλους τους σταθμούς του Μετρό. </a:t>
            </a:r>
          </a:p>
          <a:p>
            <a:pPr marL="457200" indent="-457200">
              <a:buAutoNum type="arabicPeriod"/>
            </a:pPr>
            <a:r>
              <a:rPr lang="el-GR" sz="2400" dirty="0"/>
              <a:t>Σε πρώτη φάση η έκδοση και η επαναφόρτιση εισιτηρίων θα γίνεται αποκλειστικά με τη χρήση μόνο των αυτόματων μηχανημάτων για γρήγορη εξυπηρέτηση.</a:t>
            </a:r>
          </a:p>
        </p:txBody>
      </p:sp>
    </p:spTree>
    <p:extLst>
      <p:ext uri="{BB962C8B-B14F-4D97-AF65-F5344CB8AC3E}">
        <p14:creationId xmlns:p14="http://schemas.microsoft.com/office/powerpoint/2010/main" val="649564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B22FD-42CC-5A16-44EF-9ECA4D928708}"/>
            </a:ext>
          </a:extLst>
        </p:cNvPr>
        <p:cNvGrpSpPr/>
        <p:nvPr/>
      </p:nvGrpSpPr>
      <p:grpSpPr>
        <a:xfrm>
          <a:off x="0" y="0"/>
          <a:ext cx="0" cy="0"/>
          <a:chOff x="0" y="0"/>
          <a:chExt cx="0" cy="0"/>
        </a:xfrm>
      </p:grpSpPr>
      <p:pic>
        <p:nvPicPr>
          <p:cNvPr id="12" name="Εικόνα 11" descr="Εικόνα που περιέχει στιγμιότυπο οθόνης, γραφικά, γραφιστική, σχεδίαση&#10;&#10;Περιγραφή που δημιουργήθηκε αυτόματα">
            <a:extLst>
              <a:ext uri="{FF2B5EF4-FFF2-40B4-BE49-F238E27FC236}">
                <a16:creationId xmlns:a16="http://schemas.microsoft.com/office/drawing/2014/main" id="{C9BF6E35-8FF5-7909-081A-49769653B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58" name="Straight Connector 57">
            <a:extLst>
              <a:ext uri="{FF2B5EF4-FFF2-40B4-BE49-F238E27FC236}">
                <a16:creationId xmlns:a16="http://schemas.microsoft.com/office/drawing/2014/main" id="{220E912D-825F-28AD-9D62-60DE0639A521}"/>
              </a:ext>
            </a:extLst>
          </p:cNvPr>
          <p:cNvCxnSpPr/>
          <p:nvPr/>
        </p:nvCxnSpPr>
        <p:spPr>
          <a:xfrm>
            <a:off x="10644327" y="3036163"/>
            <a:ext cx="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93A37127-13CF-09E9-911E-8544873888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97" y="5907186"/>
            <a:ext cx="5485906" cy="8213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0EC1A9-0EA2-D9D2-4649-BF2B097A43B2}"/>
              </a:ext>
            </a:extLst>
          </p:cNvPr>
          <p:cNvSpPr txBox="1"/>
          <p:nvPr/>
        </p:nvSpPr>
        <p:spPr>
          <a:xfrm>
            <a:off x="816745" y="577919"/>
            <a:ext cx="10031767" cy="954107"/>
          </a:xfrm>
          <a:prstGeom prst="rect">
            <a:avLst/>
          </a:prstGeom>
          <a:noFill/>
        </p:spPr>
        <p:txBody>
          <a:bodyPr wrap="square">
            <a:spAutoFit/>
          </a:bodyPr>
          <a:lstStyle/>
          <a:p>
            <a:r>
              <a:rPr lang="el-GR" sz="2800" b="1" dirty="0">
                <a:solidFill>
                  <a:srgbClr val="C00000"/>
                </a:solidFill>
              </a:rPr>
              <a:t>12.  Ποιοι είναι οι τρόποι πληρωμής για την αγορά ή φόρτιση εισιτηρίων και καρτών ;</a:t>
            </a:r>
            <a:endParaRPr lang="en-US" sz="2800" b="1" dirty="0">
              <a:solidFill>
                <a:srgbClr val="C00000"/>
              </a:solidFill>
            </a:endParaRPr>
          </a:p>
        </p:txBody>
      </p:sp>
      <p:sp>
        <p:nvSpPr>
          <p:cNvPr id="6" name="TextBox 5">
            <a:extLst>
              <a:ext uri="{FF2B5EF4-FFF2-40B4-BE49-F238E27FC236}">
                <a16:creationId xmlns:a16="http://schemas.microsoft.com/office/drawing/2014/main" id="{2B7309B1-1F89-67F1-9F72-96DE76A50E0E}"/>
              </a:ext>
            </a:extLst>
          </p:cNvPr>
          <p:cNvSpPr txBox="1"/>
          <p:nvPr/>
        </p:nvSpPr>
        <p:spPr>
          <a:xfrm>
            <a:off x="816745" y="1532026"/>
            <a:ext cx="10493406" cy="4693593"/>
          </a:xfrm>
          <a:prstGeom prst="rect">
            <a:avLst/>
          </a:prstGeom>
          <a:noFill/>
        </p:spPr>
        <p:txBody>
          <a:bodyPr wrap="square">
            <a:spAutoFit/>
          </a:bodyPr>
          <a:lstStyle/>
          <a:p>
            <a:pPr marL="457200" indent="-457200">
              <a:buAutoNum type="arabicPeriod"/>
            </a:pPr>
            <a:r>
              <a:rPr lang="el-GR" sz="2300" dirty="0"/>
              <a:t>Για τα </a:t>
            </a:r>
            <a:r>
              <a:rPr lang="el-GR" sz="2300" b="1" dirty="0">
                <a:solidFill>
                  <a:srgbClr val="C00000"/>
                </a:solidFill>
              </a:rPr>
              <a:t>λεωφορεία</a:t>
            </a:r>
            <a:r>
              <a:rPr lang="el-GR" sz="2300" dirty="0"/>
              <a:t>, η πληρωμή τόσο στους αυτόματους πωλητές που θα είναι διάσπαρτοι στην πόλη για την πώληση εισιτηρίων και φόρτιση εισιτηρίων &amp; καρτών όσο και στα εκδοτήρια του ΟΑΣΘ θα γίνεται τόσο με μετρητά όσο και με χρήση χρεωστικής ή πιστωτικής κάρτας. Το ίδιο ισχύει και για τους αυτόματους πωλητές και τα εκδοτήρια του Μετρό.</a:t>
            </a:r>
          </a:p>
          <a:p>
            <a:pPr marL="457200" indent="-457200">
              <a:buAutoNum type="arabicPeriod"/>
            </a:pPr>
            <a:r>
              <a:rPr lang="el-GR" sz="2300" dirty="0"/>
              <a:t>Στους νέους </a:t>
            </a:r>
            <a:r>
              <a:rPr lang="el-GR" sz="2300" b="1" dirty="0">
                <a:solidFill>
                  <a:srgbClr val="C00000"/>
                </a:solidFill>
              </a:rPr>
              <a:t>αυτόματους πωλητές </a:t>
            </a:r>
            <a:r>
              <a:rPr lang="el-GR" sz="2300" dirty="0"/>
              <a:t>που θα είναι εγκατεστημένοι σε κάθε λεωφορείο, η έκδοση εισιτηρίων /φόρτιση εισιτηρίων &amp; καρτών μπορεί να γίνεται </a:t>
            </a:r>
            <a:r>
              <a:rPr lang="el-GR" sz="2300" b="1" dirty="0">
                <a:solidFill>
                  <a:srgbClr val="C00000"/>
                </a:solidFill>
              </a:rPr>
              <a:t>αποκλειστικά </a:t>
            </a:r>
            <a:r>
              <a:rPr lang="el-GR" sz="2300" dirty="0"/>
              <a:t>με χρήση χρεωστικής/πιστωτικής κάρτας.</a:t>
            </a:r>
          </a:p>
          <a:p>
            <a:pPr marL="457200" indent="-457200">
              <a:buAutoNum type="arabicPeriod"/>
            </a:pPr>
            <a:r>
              <a:rPr lang="el-GR" sz="2300" dirty="0"/>
              <a:t>Η αγορά του </a:t>
            </a:r>
            <a:r>
              <a:rPr lang="el-GR" sz="2300" b="1" dirty="0">
                <a:solidFill>
                  <a:srgbClr val="C00000"/>
                </a:solidFill>
              </a:rPr>
              <a:t>άυλου εισιτηρίου </a:t>
            </a:r>
            <a:r>
              <a:rPr lang="el-GR" sz="2300" dirty="0"/>
              <a:t>με τη μορφή </a:t>
            </a:r>
            <a:r>
              <a:rPr lang="el-GR" sz="2300" b="1" dirty="0">
                <a:solidFill>
                  <a:srgbClr val="C00000"/>
                </a:solidFill>
              </a:rPr>
              <a:t>QR </a:t>
            </a:r>
            <a:r>
              <a:rPr lang="el-GR" sz="2300" b="1" dirty="0" err="1">
                <a:solidFill>
                  <a:srgbClr val="C00000"/>
                </a:solidFill>
              </a:rPr>
              <a:t>code</a:t>
            </a:r>
            <a:r>
              <a:rPr lang="el-GR" sz="2300" dirty="0"/>
              <a:t>, που αφορά μόνο τα Λεωφορεία, θα γίνεται μέσω της σχετικής εφαρμογής στο κινητό.</a:t>
            </a:r>
          </a:p>
          <a:p>
            <a:pPr marL="457200" indent="-457200">
              <a:buAutoNum type="arabicPeriod"/>
            </a:pPr>
            <a:r>
              <a:rPr lang="el-GR" sz="2300" dirty="0"/>
              <a:t>Τέλος, στο </a:t>
            </a:r>
            <a:r>
              <a:rPr lang="el-GR" sz="2300" b="1" dirty="0" err="1">
                <a:solidFill>
                  <a:srgbClr val="C00000"/>
                </a:solidFill>
              </a:rPr>
              <a:t>portal</a:t>
            </a:r>
            <a:r>
              <a:rPr lang="el-GR" sz="2300" b="1" dirty="0">
                <a:solidFill>
                  <a:srgbClr val="C00000"/>
                </a:solidFill>
              </a:rPr>
              <a:t> του ΟΣΕΘ </a:t>
            </a:r>
            <a:r>
              <a:rPr lang="el-GR" sz="2300" dirty="0"/>
              <a:t>και μέσω ειδικού e-</a:t>
            </a:r>
            <a:r>
              <a:rPr lang="el-GR" sz="2300" dirty="0" err="1"/>
              <a:t>shop</a:t>
            </a:r>
            <a:r>
              <a:rPr lang="el-GR" sz="2300" dirty="0"/>
              <a:t> και μόνο για τα λεωφορεία, μπορεί να γίνεται η αγορά και φόρτιση προσωποποιημένης κάρτας με χρήση χρεωστικής/πιστωτικής κάρτας.</a:t>
            </a:r>
          </a:p>
        </p:txBody>
      </p:sp>
    </p:spTree>
    <p:extLst>
      <p:ext uri="{BB962C8B-B14F-4D97-AF65-F5344CB8AC3E}">
        <p14:creationId xmlns:p14="http://schemas.microsoft.com/office/powerpoint/2010/main" val="3117342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81B64-6A98-820E-8B18-5C99BC0092E6}"/>
            </a:ext>
          </a:extLst>
        </p:cNvPr>
        <p:cNvGrpSpPr/>
        <p:nvPr/>
      </p:nvGrpSpPr>
      <p:grpSpPr>
        <a:xfrm>
          <a:off x="0" y="0"/>
          <a:ext cx="0" cy="0"/>
          <a:chOff x="0" y="0"/>
          <a:chExt cx="0" cy="0"/>
        </a:xfrm>
      </p:grpSpPr>
      <p:pic>
        <p:nvPicPr>
          <p:cNvPr id="12" name="Εικόνα 11" descr="Εικόνα που περιέχει στιγμιότυπο οθόνης, γραφικά, γραφιστική, σχεδίαση&#10;&#10;Περιγραφή που δημιουργήθηκε αυτόματα">
            <a:extLst>
              <a:ext uri="{FF2B5EF4-FFF2-40B4-BE49-F238E27FC236}">
                <a16:creationId xmlns:a16="http://schemas.microsoft.com/office/drawing/2014/main" id="{F0D15D92-A917-03FA-CE6E-35B3987D6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58" name="Straight Connector 57">
            <a:extLst>
              <a:ext uri="{FF2B5EF4-FFF2-40B4-BE49-F238E27FC236}">
                <a16:creationId xmlns:a16="http://schemas.microsoft.com/office/drawing/2014/main" id="{3CD1D769-86DB-B745-FECE-4237D568BE2B}"/>
              </a:ext>
            </a:extLst>
          </p:cNvPr>
          <p:cNvCxnSpPr/>
          <p:nvPr/>
        </p:nvCxnSpPr>
        <p:spPr>
          <a:xfrm>
            <a:off x="10644327" y="3036163"/>
            <a:ext cx="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A4EAC73B-CD87-984B-DB3E-FA2FDF9D1B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97" y="5907186"/>
            <a:ext cx="5485906" cy="8213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51EB0BA-B677-F4EA-7C01-963B7AF06EDD}"/>
              </a:ext>
            </a:extLst>
          </p:cNvPr>
          <p:cNvSpPr txBox="1"/>
          <p:nvPr/>
        </p:nvSpPr>
        <p:spPr>
          <a:xfrm>
            <a:off x="2368045" y="2459985"/>
            <a:ext cx="7022238" cy="2492990"/>
          </a:xfrm>
          <a:prstGeom prst="rect">
            <a:avLst/>
          </a:prstGeom>
          <a:noFill/>
        </p:spPr>
        <p:txBody>
          <a:bodyPr wrap="square">
            <a:spAutoFit/>
          </a:bodyPr>
          <a:lstStyle/>
          <a:p>
            <a:pPr algn="ctr"/>
            <a:r>
              <a:rPr lang="el-GR" sz="3200" b="1" dirty="0">
                <a:solidFill>
                  <a:srgbClr val="C00000"/>
                </a:solidFill>
              </a:rPr>
              <a:t>Ευχαριστούμε για την προσοχή σας</a:t>
            </a:r>
          </a:p>
          <a:p>
            <a:pPr algn="ctr"/>
            <a:endParaRPr lang="el-GR" sz="3200" b="1" dirty="0">
              <a:solidFill>
                <a:srgbClr val="C00000"/>
              </a:solidFill>
            </a:endParaRPr>
          </a:p>
          <a:p>
            <a:pPr algn="ctr"/>
            <a:endParaRPr lang="el-GR" sz="3200" b="1" dirty="0">
              <a:solidFill>
                <a:srgbClr val="C00000"/>
              </a:solidFill>
            </a:endParaRPr>
          </a:p>
          <a:p>
            <a:pPr algn="ctr"/>
            <a:r>
              <a:rPr lang="el-GR" sz="3200" b="1" dirty="0">
                <a:solidFill>
                  <a:srgbClr val="C00000"/>
                </a:solidFill>
              </a:rPr>
              <a:t>Παρακαλούμε για τις Ερωτήσεις σας</a:t>
            </a:r>
          </a:p>
          <a:p>
            <a:endParaRPr lang="en-US" sz="2800" b="1" dirty="0">
              <a:solidFill>
                <a:srgbClr val="C00000"/>
              </a:solidFill>
            </a:endParaRPr>
          </a:p>
        </p:txBody>
      </p:sp>
    </p:spTree>
    <p:extLst>
      <p:ext uri="{BB962C8B-B14F-4D97-AF65-F5344CB8AC3E}">
        <p14:creationId xmlns:p14="http://schemas.microsoft.com/office/powerpoint/2010/main" val="51775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Εικόνα 11" descr="Εικόνα που περιέχει στιγμιότυπο οθόνης, γραφικά, γραφιστική, σχεδίαση&#10;&#10;Περιγραφή που δημιουργήθηκε αυτόματα">
            <a:extLst>
              <a:ext uri="{FF2B5EF4-FFF2-40B4-BE49-F238E27FC236}">
                <a16:creationId xmlns:a16="http://schemas.microsoft.com/office/drawing/2014/main" id="{D5408BDD-4ABC-F3D9-34EB-E1691002C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58" name="Straight Connector 57">
            <a:extLst>
              <a:ext uri="{FF2B5EF4-FFF2-40B4-BE49-F238E27FC236}">
                <a16:creationId xmlns:a16="http://schemas.microsoft.com/office/drawing/2014/main" id="{0DAF5F74-D132-C35F-3257-6BFD36440316}"/>
              </a:ext>
            </a:extLst>
          </p:cNvPr>
          <p:cNvCxnSpPr/>
          <p:nvPr/>
        </p:nvCxnSpPr>
        <p:spPr>
          <a:xfrm>
            <a:off x="10644327" y="3036163"/>
            <a:ext cx="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41B87BDA-A214-CBCA-0786-534A441270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97" y="5907186"/>
            <a:ext cx="5485906" cy="8213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ADC5545-0977-9083-3A95-69253A02CB9E}"/>
              </a:ext>
            </a:extLst>
          </p:cNvPr>
          <p:cNvSpPr txBox="1"/>
          <p:nvPr/>
        </p:nvSpPr>
        <p:spPr>
          <a:xfrm>
            <a:off x="1054662" y="357553"/>
            <a:ext cx="10082676" cy="6370975"/>
          </a:xfrm>
          <a:prstGeom prst="rect">
            <a:avLst/>
          </a:prstGeom>
          <a:noFill/>
        </p:spPr>
        <p:txBody>
          <a:bodyPr wrap="square">
            <a:spAutoFit/>
          </a:bodyPr>
          <a:lstStyle/>
          <a:p>
            <a:r>
              <a:rPr lang="el-GR" sz="2800" b="1" dirty="0">
                <a:solidFill>
                  <a:srgbClr val="C00000"/>
                </a:solidFill>
              </a:rPr>
              <a:t>1.  Τι πρέπει να αναμένουν οι πολίτες και οι επισκέπτες της Θεσσαλονίκης από το Νέο Συγκοινωνιακό χάρτη στις Δημόσιες Συγκοινωνίες του ΟΣΕΘ ;</a:t>
            </a:r>
          </a:p>
          <a:p>
            <a:endParaRPr lang="el-GR" sz="700" b="1" dirty="0"/>
          </a:p>
          <a:p>
            <a:pPr>
              <a:spcBef>
                <a:spcPts val="600"/>
              </a:spcBef>
              <a:spcAft>
                <a:spcPts val="600"/>
              </a:spcAft>
            </a:pPr>
            <a:r>
              <a:rPr lang="el-GR" sz="2400" dirty="0"/>
              <a:t>Η νέα περίοδος που έρχεται για τις Δ.Σ. της Θεσσαλονίκης συνδυάζεται με τα ακόλουθα γεγονότα:</a:t>
            </a:r>
          </a:p>
          <a:p>
            <a:pPr marL="715963" lvl="1" indent="-457200">
              <a:lnSpc>
                <a:spcPct val="100000"/>
              </a:lnSpc>
              <a:spcBef>
                <a:spcPts val="0"/>
              </a:spcBef>
              <a:spcAft>
                <a:spcPts val="300"/>
              </a:spcAft>
              <a:buAutoNum type="arabicPeriod"/>
            </a:pPr>
            <a:r>
              <a:rPr lang="el-GR" sz="2400" dirty="0"/>
              <a:t>Με την έναρξη λειτουργίας της βασικής γραμμής του </a:t>
            </a:r>
            <a:r>
              <a:rPr lang="el-GR" sz="2400" b="1" dirty="0">
                <a:solidFill>
                  <a:srgbClr val="C00000"/>
                </a:solidFill>
              </a:rPr>
              <a:t>Μετρό</a:t>
            </a:r>
          </a:p>
          <a:p>
            <a:pPr marL="715963" lvl="1" indent="-457200">
              <a:lnSpc>
                <a:spcPct val="100000"/>
              </a:lnSpc>
              <a:spcBef>
                <a:spcPts val="0"/>
              </a:spcBef>
              <a:spcAft>
                <a:spcPts val="300"/>
              </a:spcAft>
              <a:buAutoNum type="arabicPeriod"/>
            </a:pPr>
            <a:r>
              <a:rPr lang="el-GR" sz="2400" dirty="0"/>
              <a:t>Με την </a:t>
            </a:r>
            <a:r>
              <a:rPr lang="el-GR" sz="2400" b="1" dirty="0">
                <a:solidFill>
                  <a:srgbClr val="C00000"/>
                </a:solidFill>
              </a:rPr>
              <a:t>αναδιάρθρωση</a:t>
            </a:r>
            <a:r>
              <a:rPr lang="el-GR" sz="2400" dirty="0"/>
              <a:t> αρκετών λεωφορειακών γραμμών σε διαδοχικές φάσεις (1</a:t>
            </a:r>
            <a:r>
              <a:rPr lang="el-GR" sz="2400" baseline="30000" dirty="0"/>
              <a:t>η</a:t>
            </a:r>
            <a:r>
              <a:rPr lang="el-GR" sz="2400" dirty="0"/>
              <a:t> Δεκ, 1</a:t>
            </a:r>
            <a:r>
              <a:rPr lang="el-GR" sz="2400" baseline="30000" dirty="0"/>
              <a:t>η</a:t>
            </a:r>
            <a:r>
              <a:rPr lang="el-GR" sz="2400" dirty="0"/>
              <a:t> Ιαν, 1</a:t>
            </a:r>
            <a:r>
              <a:rPr lang="el-GR" sz="2400" baseline="30000" dirty="0"/>
              <a:t>η</a:t>
            </a:r>
            <a:r>
              <a:rPr lang="el-GR" sz="2400" dirty="0"/>
              <a:t> Φεβ) ώστε να διευκολύνεται η συνδυαστική χρήση Μετρό και λεωφορείων</a:t>
            </a:r>
          </a:p>
          <a:p>
            <a:pPr marL="715963" lvl="1" indent="-457200">
              <a:lnSpc>
                <a:spcPct val="100000"/>
              </a:lnSpc>
              <a:spcBef>
                <a:spcPts val="0"/>
              </a:spcBef>
              <a:spcAft>
                <a:spcPts val="300"/>
              </a:spcAft>
              <a:buAutoNum type="arabicPeriod"/>
            </a:pPr>
            <a:r>
              <a:rPr lang="el-GR" sz="2400" dirty="0"/>
              <a:t>Με τη νέα </a:t>
            </a:r>
            <a:r>
              <a:rPr lang="el-GR" sz="2400" b="1" dirty="0">
                <a:solidFill>
                  <a:srgbClr val="C00000"/>
                </a:solidFill>
              </a:rPr>
              <a:t>πολιτική κομίστρου </a:t>
            </a:r>
            <a:r>
              <a:rPr lang="el-GR" sz="2400" dirty="0"/>
              <a:t>αρχικά με χωριστά κόμιστρα για Μετρό και λεωφορεία και στη συνέχεια, μετά την αξιολόγηση των νέων  δεδομένων, με ενιαίο κόμιστρο ή/και με χωριστά κόμιστρα</a:t>
            </a:r>
          </a:p>
          <a:p>
            <a:pPr marL="715963" lvl="1" indent="-457200">
              <a:lnSpc>
                <a:spcPct val="100000"/>
              </a:lnSpc>
              <a:spcBef>
                <a:spcPts val="0"/>
              </a:spcBef>
              <a:spcAft>
                <a:spcPts val="300"/>
              </a:spcAft>
              <a:buAutoNum type="arabicPeriod"/>
            </a:pPr>
            <a:r>
              <a:rPr lang="el-GR" sz="2400" dirty="0"/>
              <a:t>Με την δημιουργία </a:t>
            </a:r>
            <a:r>
              <a:rPr lang="el-GR" sz="2400" b="1" dirty="0">
                <a:solidFill>
                  <a:srgbClr val="C00000"/>
                </a:solidFill>
              </a:rPr>
              <a:t>τερματικών σταθμών </a:t>
            </a:r>
            <a:r>
              <a:rPr lang="el-GR" sz="2400" dirty="0"/>
              <a:t>λεωφορείων στους τερματικούς σταθμούς του Μετρό (Ν. Ελβετία, Ν.Σ. Σταθμός και </a:t>
            </a:r>
            <a:r>
              <a:rPr lang="el-GR" sz="2400" dirty="0" err="1"/>
              <a:t>Μίκρα</a:t>
            </a:r>
            <a:r>
              <a:rPr lang="el-GR" sz="2400" dirty="0"/>
              <a:t>)</a:t>
            </a:r>
          </a:p>
          <a:p>
            <a:endParaRPr lang="en-US" sz="2800" dirty="0"/>
          </a:p>
        </p:txBody>
      </p:sp>
    </p:spTree>
    <p:extLst>
      <p:ext uri="{BB962C8B-B14F-4D97-AF65-F5344CB8AC3E}">
        <p14:creationId xmlns:p14="http://schemas.microsoft.com/office/powerpoint/2010/main" val="3166067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DA83F-BDA3-A571-446B-9D120BD379EE}"/>
            </a:ext>
          </a:extLst>
        </p:cNvPr>
        <p:cNvGrpSpPr/>
        <p:nvPr/>
      </p:nvGrpSpPr>
      <p:grpSpPr>
        <a:xfrm>
          <a:off x="0" y="0"/>
          <a:ext cx="0" cy="0"/>
          <a:chOff x="0" y="0"/>
          <a:chExt cx="0" cy="0"/>
        </a:xfrm>
      </p:grpSpPr>
      <p:pic>
        <p:nvPicPr>
          <p:cNvPr id="12" name="Εικόνα 11" descr="Εικόνα που περιέχει στιγμιότυπο οθόνης, γραφικά, γραφιστική, σχεδίαση&#10;&#10;Περιγραφή που δημιουργήθηκε αυτόματα">
            <a:extLst>
              <a:ext uri="{FF2B5EF4-FFF2-40B4-BE49-F238E27FC236}">
                <a16:creationId xmlns:a16="http://schemas.microsoft.com/office/drawing/2014/main" id="{4902CF58-8AE2-3648-E817-F22695899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58" name="Straight Connector 57">
            <a:extLst>
              <a:ext uri="{FF2B5EF4-FFF2-40B4-BE49-F238E27FC236}">
                <a16:creationId xmlns:a16="http://schemas.microsoft.com/office/drawing/2014/main" id="{2B4A7965-3520-CB01-3D85-6D4127383E70}"/>
              </a:ext>
            </a:extLst>
          </p:cNvPr>
          <p:cNvCxnSpPr/>
          <p:nvPr/>
        </p:nvCxnSpPr>
        <p:spPr>
          <a:xfrm>
            <a:off x="10644327" y="3036163"/>
            <a:ext cx="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D64ADF33-0381-2804-B1DF-C02F1024C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97" y="5907186"/>
            <a:ext cx="5485906" cy="8213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3EE2154-467A-6CBE-7CAB-B10DB4D866B9}"/>
              </a:ext>
            </a:extLst>
          </p:cNvPr>
          <p:cNvSpPr txBox="1"/>
          <p:nvPr/>
        </p:nvSpPr>
        <p:spPr>
          <a:xfrm>
            <a:off x="1054662" y="357553"/>
            <a:ext cx="10299878" cy="5840060"/>
          </a:xfrm>
          <a:prstGeom prst="rect">
            <a:avLst/>
          </a:prstGeom>
          <a:noFill/>
        </p:spPr>
        <p:txBody>
          <a:bodyPr wrap="square">
            <a:spAutoFit/>
          </a:bodyPr>
          <a:lstStyle/>
          <a:p>
            <a:r>
              <a:rPr lang="el-GR" sz="2800" b="1" dirty="0">
                <a:solidFill>
                  <a:srgbClr val="C00000"/>
                </a:solidFill>
              </a:rPr>
              <a:t>1.  Τι πρέπει να αναμένουν οι πολίτες και οι επισκέπτες της Θεσσαλονίκης από το Νέο Συγκοινωνιακό χάρτη στις Δημόσιες Συγκοινωνίες του ΟΣΕΘ ;  (συνέχεια)</a:t>
            </a:r>
          </a:p>
          <a:p>
            <a:endParaRPr lang="el-GR" sz="700" b="1" dirty="0"/>
          </a:p>
          <a:p>
            <a:endParaRPr lang="el-GR" sz="700" b="1" dirty="0"/>
          </a:p>
          <a:p>
            <a:pPr marL="715963" lvl="1" indent="-457200">
              <a:lnSpc>
                <a:spcPct val="100000"/>
              </a:lnSpc>
              <a:spcBef>
                <a:spcPts val="0"/>
              </a:spcBef>
              <a:spcAft>
                <a:spcPts val="300"/>
              </a:spcAft>
              <a:buAutoNum type="arabicPeriod" startAt="5"/>
            </a:pPr>
            <a:r>
              <a:rPr lang="el-GR" sz="2400" dirty="0"/>
              <a:t>Με την κυκλοφορία από το Νέο ΟΑΣΘ </a:t>
            </a:r>
            <a:r>
              <a:rPr lang="el-GR" sz="2400" b="1" dirty="0">
                <a:solidFill>
                  <a:srgbClr val="C00000"/>
                </a:solidFill>
              </a:rPr>
              <a:t>110 ηλεκτρικών </a:t>
            </a:r>
            <a:r>
              <a:rPr lang="el-GR" sz="2400" dirty="0"/>
              <a:t>λεωφορείων που έχουν ήδη δρομολογηθεί από τον Μάιο 2024, τη δρομολόγηση στο επόμενο διάστημα </a:t>
            </a:r>
            <a:r>
              <a:rPr lang="el-GR" sz="2400" b="1" dirty="0">
                <a:solidFill>
                  <a:srgbClr val="C00000"/>
                </a:solidFill>
              </a:rPr>
              <a:t>160 μισθωμένων </a:t>
            </a:r>
            <a:r>
              <a:rPr lang="el-GR" sz="2400" dirty="0"/>
              <a:t>λεωφορείων που είναι είτε καινούργια είτε μικρής ηλικίας, και με την άφιξη μετά 2-3 έτη </a:t>
            </a:r>
            <a:r>
              <a:rPr lang="el-GR" sz="2400" b="1" dirty="0">
                <a:solidFill>
                  <a:srgbClr val="C00000"/>
                </a:solidFill>
              </a:rPr>
              <a:t>220</a:t>
            </a:r>
            <a:r>
              <a:rPr lang="el-GR" sz="2400" dirty="0"/>
              <a:t> περίπου επιπλέον </a:t>
            </a:r>
            <a:r>
              <a:rPr lang="el-GR" sz="2400" b="1" dirty="0">
                <a:solidFill>
                  <a:srgbClr val="C00000"/>
                </a:solidFill>
              </a:rPr>
              <a:t>νέων ηλεκτρικών </a:t>
            </a:r>
            <a:r>
              <a:rPr lang="el-GR" sz="2400" dirty="0"/>
              <a:t>λεωφορείων (Σύνολο 330 ηλεκτρικά)</a:t>
            </a:r>
          </a:p>
          <a:p>
            <a:pPr marL="715963" lvl="1" indent="-457200">
              <a:lnSpc>
                <a:spcPct val="100000"/>
              </a:lnSpc>
              <a:spcBef>
                <a:spcPts val="0"/>
              </a:spcBef>
              <a:spcAft>
                <a:spcPts val="300"/>
              </a:spcAft>
              <a:buAutoNum type="arabicPeriod" startAt="5"/>
            </a:pPr>
            <a:r>
              <a:rPr lang="el-GR" sz="2400" dirty="0"/>
              <a:t>Με την ανάθεση του συγκοινωνιακού έργου της </a:t>
            </a:r>
            <a:r>
              <a:rPr lang="el-GR" sz="2400" dirty="0" err="1"/>
              <a:t>Περιαστικής</a:t>
            </a:r>
            <a:r>
              <a:rPr lang="el-GR" sz="2400" dirty="0"/>
              <a:t> συγκοινωνίας (που σήμερα γίνεται από τα ΚΤΕΛ), σε νέο Ανάδοχο που θα φέρει </a:t>
            </a:r>
            <a:r>
              <a:rPr lang="el-GR" sz="2400" b="1" dirty="0">
                <a:solidFill>
                  <a:srgbClr val="C00000"/>
                </a:solidFill>
              </a:rPr>
              <a:t>220 καινούρια</a:t>
            </a:r>
            <a:r>
              <a:rPr lang="el-GR" sz="2400" dirty="0"/>
              <a:t> λεωφορεία εκ των οποίων τα 62  τουλάχιστον ηλεκτρικά (Σύνολο δηλαδή </a:t>
            </a:r>
            <a:r>
              <a:rPr lang="el-GR" sz="2400" b="1" dirty="0">
                <a:solidFill>
                  <a:srgbClr val="C00000"/>
                </a:solidFill>
              </a:rPr>
              <a:t>550 καινούρια</a:t>
            </a:r>
            <a:r>
              <a:rPr lang="el-GR" sz="2400" dirty="0"/>
              <a:t>, εκ των οποίων τα </a:t>
            </a:r>
            <a:r>
              <a:rPr lang="el-GR" sz="2400" b="1" dirty="0">
                <a:solidFill>
                  <a:srgbClr val="C00000"/>
                </a:solidFill>
              </a:rPr>
              <a:t>400 περίπου ηλεκτρικά</a:t>
            </a:r>
            <a:r>
              <a:rPr lang="el-GR" sz="2400" dirty="0"/>
              <a:t>)</a:t>
            </a:r>
          </a:p>
          <a:p>
            <a:pPr marL="715963" lvl="1" indent="-457200">
              <a:lnSpc>
                <a:spcPct val="100000"/>
              </a:lnSpc>
              <a:spcBef>
                <a:spcPts val="0"/>
              </a:spcBef>
              <a:spcAft>
                <a:spcPts val="300"/>
              </a:spcAft>
              <a:buAutoNum type="arabicPeriod" startAt="5"/>
            </a:pPr>
            <a:r>
              <a:rPr lang="el-GR" sz="2400" dirty="0"/>
              <a:t>Με την έναρξη της λειτουργίας της επέκτασης του </a:t>
            </a:r>
            <a:r>
              <a:rPr lang="el-GR" sz="2400" b="1" dirty="0">
                <a:solidFill>
                  <a:srgbClr val="C00000"/>
                </a:solidFill>
              </a:rPr>
              <a:t>Μετρό προς Καλαμαριά</a:t>
            </a:r>
            <a:endParaRPr lang="en-GB" sz="2400" b="1" dirty="0">
              <a:solidFill>
                <a:srgbClr val="C00000"/>
              </a:solidFill>
            </a:endParaRPr>
          </a:p>
          <a:p>
            <a:endParaRPr lang="en-US" sz="2800" dirty="0"/>
          </a:p>
        </p:txBody>
      </p:sp>
    </p:spTree>
    <p:extLst>
      <p:ext uri="{BB962C8B-B14F-4D97-AF65-F5344CB8AC3E}">
        <p14:creationId xmlns:p14="http://schemas.microsoft.com/office/powerpoint/2010/main" val="156072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5C0D9-1714-C438-CF98-7066EE287C02}"/>
            </a:ext>
          </a:extLst>
        </p:cNvPr>
        <p:cNvGrpSpPr/>
        <p:nvPr/>
      </p:nvGrpSpPr>
      <p:grpSpPr>
        <a:xfrm>
          <a:off x="0" y="0"/>
          <a:ext cx="0" cy="0"/>
          <a:chOff x="0" y="0"/>
          <a:chExt cx="0" cy="0"/>
        </a:xfrm>
      </p:grpSpPr>
      <p:pic>
        <p:nvPicPr>
          <p:cNvPr id="12" name="Εικόνα 11" descr="Εικόνα που περιέχει στιγμιότυπο οθόνης, γραφικά, γραφιστική, σχεδίαση&#10;&#10;Περιγραφή που δημιουργήθηκε αυτόματα">
            <a:extLst>
              <a:ext uri="{FF2B5EF4-FFF2-40B4-BE49-F238E27FC236}">
                <a16:creationId xmlns:a16="http://schemas.microsoft.com/office/drawing/2014/main" id="{2B896E47-BF10-8EF4-AB70-B589DB84F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58" name="Straight Connector 57">
            <a:extLst>
              <a:ext uri="{FF2B5EF4-FFF2-40B4-BE49-F238E27FC236}">
                <a16:creationId xmlns:a16="http://schemas.microsoft.com/office/drawing/2014/main" id="{228E07F0-ABA9-BBAB-BB0C-E3DB4E5ED853}"/>
              </a:ext>
            </a:extLst>
          </p:cNvPr>
          <p:cNvCxnSpPr/>
          <p:nvPr/>
        </p:nvCxnSpPr>
        <p:spPr>
          <a:xfrm>
            <a:off x="10644327" y="3036163"/>
            <a:ext cx="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2A6F5906-DADE-6F87-8663-344588AEC6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97" y="5907186"/>
            <a:ext cx="5485906" cy="8213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20A44C3-C2E0-05E6-6C72-FE76923A77B0}"/>
              </a:ext>
            </a:extLst>
          </p:cNvPr>
          <p:cNvSpPr txBox="1"/>
          <p:nvPr/>
        </p:nvSpPr>
        <p:spPr>
          <a:xfrm>
            <a:off x="1054661" y="357553"/>
            <a:ext cx="10504065" cy="5924699"/>
          </a:xfrm>
          <a:prstGeom prst="rect">
            <a:avLst/>
          </a:prstGeom>
          <a:noFill/>
        </p:spPr>
        <p:txBody>
          <a:bodyPr wrap="square">
            <a:spAutoFit/>
          </a:bodyPr>
          <a:lstStyle/>
          <a:p>
            <a:r>
              <a:rPr lang="el-GR" sz="2800" b="1" dirty="0">
                <a:solidFill>
                  <a:srgbClr val="C00000"/>
                </a:solidFill>
              </a:rPr>
              <a:t>2.  Τι αλλάζει σε σχέση με την υπάρχουσα κατάσταση μετά την έναρξη λειτουργίας του Μετρό στην Θεσσαλονίκη σε σχέση με το κόμιστρο;</a:t>
            </a:r>
          </a:p>
          <a:p>
            <a:endParaRPr lang="el-GR" sz="700" b="1" dirty="0"/>
          </a:p>
          <a:p>
            <a:pPr marL="457200" indent="-457200">
              <a:buAutoNum type="arabicPeriod"/>
            </a:pPr>
            <a:r>
              <a:rPr lang="el-GR" sz="2400" dirty="0"/>
              <a:t>Δημιουργούνται προς το παρόν </a:t>
            </a:r>
            <a:r>
              <a:rPr lang="el-GR" sz="2400" b="1" dirty="0">
                <a:solidFill>
                  <a:srgbClr val="C00000"/>
                </a:solidFill>
              </a:rPr>
              <a:t>χωριστά εισιτήρια και κάρτες </a:t>
            </a:r>
            <a:r>
              <a:rPr lang="el-GR" sz="2400" dirty="0"/>
              <a:t>απεριορίστων διαδρομών  για τα λεωφορεία και για το Μετρό</a:t>
            </a:r>
          </a:p>
          <a:p>
            <a:pPr marL="457200" indent="-457200">
              <a:buAutoNum type="arabicPeriod"/>
            </a:pPr>
            <a:r>
              <a:rPr lang="el-GR" sz="2400" dirty="0"/>
              <a:t>Το ύψος του απλού κομίστρου για τα λεωφορεία μειώνεται από 0,90€ σε </a:t>
            </a:r>
            <a:r>
              <a:rPr lang="el-GR" sz="2400" b="1" dirty="0">
                <a:solidFill>
                  <a:srgbClr val="C00000"/>
                </a:solidFill>
              </a:rPr>
              <a:t>0,60€</a:t>
            </a:r>
            <a:r>
              <a:rPr lang="el-GR" sz="2400" dirty="0"/>
              <a:t> για τις αστικές διαδρομές και από </a:t>
            </a:r>
            <a:r>
              <a:rPr lang="el-GR" sz="2400" dirty="0">
                <a:highlight>
                  <a:srgbClr val="FFFF00"/>
                </a:highlight>
              </a:rPr>
              <a:t>0,9€</a:t>
            </a:r>
            <a:r>
              <a:rPr lang="el-GR" sz="2400" dirty="0"/>
              <a:t> σε </a:t>
            </a:r>
            <a:r>
              <a:rPr lang="el-GR" sz="2400" b="1" dirty="0">
                <a:solidFill>
                  <a:srgbClr val="C00000"/>
                </a:solidFill>
              </a:rPr>
              <a:t>0,80€</a:t>
            </a:r>
            <a:r>
              <a:rPr lang="el-GR" sz="2400" dirty="0"/>
              <a:t> για τις </a:t>
            </a:r>
            <a:r>
              <a:rPr lang="el-GR" sz="2400" dirty="0" err="1"/>
              <a:t>περιαστικές</a:t>
            </a:r>
            <a:r>
              <a:rPr lang="el-GR" sz="2400" dirty="0"/>
              <a:t>.</a:t>
            </a:r>
          </a:p>
          <a:p>
            <a:pPr marL="457200" indent="-457200">
              <a:buAutoNum type="arabicPeriod"/>
            </a:pPr>
            <a:r>
              <a:rPr lang="el-GR" sz="2400" dirty="0"/>
              <a:t>Το ύψος του απλού κομίστρου για το </a:t>
            </a:r>
            <a:r>
              <a:rPr lang="el-GR" sz="2400" b="1" dirty="0">
                <a:solidFill>
                  <a:srgbClr val="C00000"/>
                </a:solidFill>
              </a:rPr>
              <a:t>Μετρό</a:t>
            </a:r>
            <a:r>
              <a:rPr lang="el-GR" sz="2400" dirty="0"/>
              <a:t> διαμορφώνεται επίσης σε </a:t>
            </a:r>
            <a:r>
              <a:rPr lang="el-GR" sz="2400" b="1" dirty="0">
                <a:solidFill>
                  <a:srgbClr val="C00000"/>
                </a:solidFill>
              </a:rPr>
              <a:t>0,60€</a:t>
            </a:r>
          </a:p>
          <a:p>
            <a:pPr marL="457200" indent="-457200">
              <a:buAutoNum type="arabicPeriod"/>
            </a:pPr>
            <a:r>
              <a:rPr lang="el-GR" sz="2400" dirty="0"/>
              <a:t>Οι χρήστες του απλού εισιτηρίου μπορούν να μετεπιβιβασθούν ελεύθερα στο αντίστοιχο μέσο </a:t>
            </a:r>
            <a:r>
              <a:rPr lang="el-GR" sz="2400" b="1" dirty="0">
                <a:solidFill>
                  <a:srgbClr val="C00000"/>
                </a:solidFill>
              </a:rPr>
              <a:t>εντός 70΄της ώρας </a:t>
            </a:r>
            <a:r>
              <a:rPr lang="el-GR" sz="2400" dirty="0"/>
              <a:t>από την πρώτη ακύρωση.</a:t>
            </a:r>
          </a:p>
          <a:p>
            <a:pPr marL="457200" indent="-457200">
              <a:buAutoNum type="arabicPeriod"/>
            </a:pPr>
            <a:r>
              <a:rPr lang="el-GR" sz="2400" dirty="0"/>
              <a:t>Για να χρησιμοποιήσει ο χρήστης στο ίδιο ταξίδι του Μετρό και Λεωφορείο/α, πρέπει να προμηθευτεί </a:t>
            </a:r>
            <a:r>
              <a:rPr lang="el-GR" sz="2400" b="1" dirty="0">
                <a:solidFill>
                  <a:srgbClr val="C00000"/>
                </a:solidFill>
              </a:rPr>
              <a:t>2 εισιτήρια</a:t>
            </a:r>
            <a:r>
              <a:rPr lang="el-GR" sz="2400" dirty="0"/>
              <a:t>, ένα για το Μετρό και ένα για το λεωφορείο ή τα λεωφορεία, δηλαδή να καταβάλει </a:t>
            </a:r>
            <a:r>
              <a:rPr lang="el-GR" sz="2400" b="1" dirty="0">
                <a:solidFill>
                  <a:srgbClr val="C00000"/>
                </a:solidFill>
              </a:rPr>
              <a:t>1,20€ ή 1,40€</a:t>
            </a:r>
            <a:r>
              <a:rPr lang="el-GR" sz="2400" dirty="0"/>
              <a:t>, με τους δικαιούχους μειωμένου κομίστρου καταβάλουν το 50% των ανωτέρω ποσών</a:t>
            </a:r>
            <a:endParaRPr lang="en-GB" sz="2400" dirty="0"/>
          </a:p>
          <a:p>
            <a:endParaRPr lang="en-US" sz="2400" dirty="0"/>
          </a:p>
        </p:txBody>
      </p:sp>
    </p:spTree>
    <p:extLst>
      <p:ext uri="{BB962C8B-B14F-4D97-AF65-F5344CB8AC3E}">
        <p14:creationId xmlns:p14="http://schemas.microsoft.com/office/powerpoint/2010/main" val="3132567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04ABE-1047-DF8D-0337-EAB8BFD6A525}"/>
            </a:ext>
          </a:extLst>
        </p:cNvPr>
        <p:cNvGrpSpPr/>
        <p:nvPr/>
      </p:nvGrpSpPr>
      <p:grpSpPr>
        <a:xfrm>
          <a:off x="0" y="0"/>
          <a:ext cx="0" cy="0"/>
          <a:chOff x="0" y="0"/>
          <a:chExt cx="0" cy="0"/>
        </a:xfrm>
      </p:grpSpPr>
      <p:pic>
        <p:nvPicPr>
          <p:cNvPr id="12" name="Εικόνα 11" descr="Εικόνα που περιέχει στιγμιότυπο οθόνης, γραφικά, γραφιστική, σχεδίαση&#10;&#10;Περιγραφή που δημιουργήθηκε αυτόματα">
            <a:extLst>
              <a:ext uri="{FF2B5EF4-FFF2-40B4-BE49-F238E27FC236}">
                <a16:creationId xmlns:a16="http://schemas.microsoft.com/office/drawing/2014/main" id="{8BC39B28-8CCF-83DB-706C-C2CC0B26D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58" name="Straight Connector 57">
            <a:extLst>
              <a:ext uri="{FF2B5EF4-FFF2-40B4-BE49-F238E27FC236}">
                <a16:creationId xmlns:a16="http://schemas.microsoft.com/office/drawing/2014/main" id="{776E85E5-B427-1F5D-B98B-6E130DB4E016}"/>
              </a:ext>
            </a:extLst>
          </p:cNvPr>
          <p:cNvCxnSpPr/>
          <p:nvPr/>
        </p:nvCxnSpPr>
        <p:spPr>
          <a:xfrm>
            <a:off x="10644327" y="3036163"/>
            <a:ext cx="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BC2C2FA2-BF6F-28B9-CC5A-982F855C87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97" y="5907186"/>
            <a:ext cx="5485906" cy="8213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BA8E545-D617-4182-C126-FDE1C63901A4}"/>
              </a:ext>
            </a:extLst>
          </p:cNvPr>
          <p:cNvSpPr txBox="1"/>
          <p:nvPr/>
        </p:nvSpPr>
        <p:spPr>
          <a:xfrm>
            <a:off x="932873" y="357553"/>
            <a:ext cx="10741891" cy="6663363"/>
          </a:xfrm>
          <a:prstGeom prst="rect">
            <a:avLst/>
          </a:prstGeom>
          <a:noFill/>
        </p:spPr>
        <p:txBody>
          <a:bodyPr wrap="square">
            <a:spAutoFit/>
          </a:bodyPr>
          <a:lstStyle/>
          <a:p>
            <a:r>
              <a:rPr lang="el-GR" sz="2800" b="1" dirty="0">
                <a:solidFill>
                  <a:srgbClr val="C00000"/>
                </a:solidFill>
              </a:rPr>
              <a:t>2.  Τι αλλάζει σε σχέση με την υπάρχουσα κατάσταση μετά την έναρξη λειτουργίας του Μετρό στην Θεσσαλονίκη σε σχέση με το κόμιστρο; (συνέχεια)</a:t>
            </a:r>
          </a:p>
          <a:p>
            <a:endParaRPr lang="el-GR" sz="700" b="1" dirty="0"/>
          </a:p>
          <a:p>
            <a:pPr marL="457200" indent="-457200">
              <a:buAutoNum type="arabicPeriod" startAt="6"/>
            </a:pPr>
            <a:r>
              <a:rPr lang="el-GR" sz="2400" dirty="0"/>
              <a:t>Δημιουργείται τόσο για το Μετρό όσο και για τα Λεωφορεία </a:t>
            </a:r>
            <a:r>
              <a:rPr lang="el-GR" sz="2400" b="1" dirty="0">
                <a:solidFill>
                  <a:srgbClr val="C00000"/>
                </a:solidFill>
              </a:rPr>
              <a:t>εισιτήριο 10+1 </a:t>
            </a:r>
            <a:r>
              <a:rPr lang="el-GR" sz="2400" dirty="0"/>
              <a:t>διαδρομών, με κόστος </a:t>
            </a:r>
            <a:r>
              <a:rPr lang="el-GR" sz="2400" b="1" dirty="0">
                <a:solidFill>
                  <a:srgbClr val="C00000"/>
                </a:solidFill>
              </a:rPr>
              <a:t>5,80€ </a:t>
            </a:r>
            <a:r>
              <a:rPr lang="el-GR" sz="2400" dirty="0"/>
              <a:t>(για τις </a:t>
            </a:r>
            <a:r>
              <a:rPr lang="el-GR" sz="2400" dirty="0" err="1"/>
              <a:t>περιαστικές</a:t>
            </a:r>
            <a:r>
              <a:rPr lang="el-GR" sz="2400" dirty="0"/>
              <a:t> διαδρομές 7,80€)</a:t>
            </a:r>
          </a:p>
          <a:p>
            <a:pPr marL="457200" indent="-457200">
              <a:buAutoNum type="arabicPeriod" startAt="6"/>
            </a:pPr>
            <a:r>
              <a:rPr lang="el-GR" sz="2400" dirty="0"/>
              <a:t>Το ύψος του κομίστρου για τις λεωφορειακές</a:t>
            </a:r>
            <a:r>
              <a:rPr lang="en-GB" sz="2400" dirty="0"/>
              <a:t> </a:t>
            </a:r>
            <a:r>
              <a:rPr lang="el-GR" sz="2400" dirty="0"/>
              <a:t>γραμμές </a:t>
            </a:r>
            <a:r>
              <a:rPr lang="en-GB" sz="2400" b="1" dirty="0">
                <a:solidFill>
                  <a:srgbClr val="C00000"/>
                </a:solidFill>
              </a:rPr>
              <a:t>express</a:t>
            </a:r>
            <a:r>
              <a:rPr lang="el-GR" sz="2400" b="1" dirty="0">
                <a:solidFill>
                  <a:srgbClr val="C00000"/>
                </a:solidFill>
              </a:rPr>
              <a:t>,</a:t>
            </a:r>
            <a:r>
              <a:rPr lang="el-GR" sz="2400" dirty="0"/>
              <a:t> τη γραμμή του αεροδρομίου και την Πολιτιστική γραμμή διαμορφώνεται σε </a:t>
            </a:r>
            <a:r>
              <a:rPr lang="el-GR" sz="2400" b="1" dirty="0">
                <a:solidFill>
                  <a:srgbClr val="C00000"/>
                </a:solidFill>
              </a:rPr>
              <a:t>2,0€</a:t>
            </a:r>
            <a:r>
              <a:rPr lang="el-GR" sz="2400" dirty="0"/>
              <a:t>.</a:t>
            </a:r>
          </a:p>
          <a:p>
            <a:pPr marL="457200" indent="-457200">
              <a:buAutoNum type="arabicPeriod" startAt="6"/>
            </a:pPr>
            <a:r>
              <a:rPr lang="el-GR" sz="2400" dirty="0"/>
              <a:t>Το </a:t>
            </a:r>
            <a:r>
              <a:rPr lang="el-GR" sz="2400" b="1" dirty="0">
                <a:solidFill>
                  <a:srgbClr val="C00000"/>
                </a:solidFill>
              </a:rPr>
              <a:t>ημερήσιο εισιτήριο </a:t>
            </a:r>
            <a:r>
              <a:rPr lang="el-GR" sz="2400" dirty="0"/>
              <a:t>απεριορίστων διαδρομών με Μετρό και αντίστοιχα με λεωφορεία διαμορφώνεται σε </a:t>
            </a:r>
            <a:r>
              <a:rPr lang="el-GR" sz="2400" b="1" dirty="0">
                <a:solidFill>
                  <a:srgbClr val="C00000"/>
                </a:solidFill>
              </a:rPr>
              <a:t>2,50€</a:t>
            </a:r>
            <a:r>
              <a:rPr lang="el-GR" sz="2400" dirty="0"/>
              <a:t>. </a:t>
            </a:r>
          </a:p>
          <a:p>
            <a:pPr marL="457200" indent="-457200">
              <a:buAutoNum type="arabicPeriod" startAt="6"/>
            </a:pPr>
            <a:r>
              <a:rPr lang="el-GR" sz="2400" dirty="0"/>
              <a:t>Οι κάρτες απεριορίστων διαδρομών για το Μετρό και οι αντίστοιχες κάρτες για όλες τις λεωφορειακές γραμμές διαμορφώνονται σε </a:t>
            </a:r>
            <a:r>
              <a:rPr lang="el-GR" sz="2400" b="1" dirty="0">
                <a:solidFill>
                  <a:srgbClr val="C00000"/>
                </a:solidFill>
              </a:rPr>
              <a:t>16,0€ για τη μηνιαία</a:t>
            </a:r>
            <a:r>
              <a:rPr lang="el-GR" sz="2400" dirty="0"/>
              <a:t>, </a:t>
            </a:r>
            <a:r>
              <a:rPr lang="el-GR" sz="2400" b="1" dirty="0">
                <a:solidFill>
                  <a:srgbClr val="C00000"/>
                </a:solidFill>
              </a:rPr>
              <a:t>45,0€ για την τριμηνιαία </a:t>
            </a:r>
            <a:r>
              <a:rPr lang="el-GR" sz="2400" dirty="0"/>
              <a:t>και </a:t>
            </a:r>
            <a:r>
              <a:rPr lang="el-GR" sz="2400" b="1" dirty="0">
                <a:solidFill>
                  <a:srgbClr val="C00000"/>
                </a:solidFill>
              </a:rPr>
              <a:t>85,0€ για την εξαμηνιαία</a:t>
            </a:r>
            <a:r>
              <a:rPr lang="el-GR" sz="2400" dirty="0"/>
              <a:t>. Όλες οι κάρτες απεριορίστων διαδρομών μπορούν να εκδοθούν </a:t>
            </a:r>
            <a:r>
              <a:rPr lang="el-GR" sz="2400" b="1" dirty="0">
                <a:solidFill>
                  <a:srgbClr val="C00000"/>
                </a:solidFill>
              </a:rPr>
              <a:t>οποιαδήποτε χρονική στιγμή </a:t>
            </a:r>
            <a:r>
              <a:rPr lang="el-GR" sz="2400" dirty="0"/>
              <a:t>και ισχύουν ως την </a:t>
            </a:r>
            <a:r>
              <a:rPr lang="el-GR" sz="2400" b="1" dirty="0">
                <a:solidFill>
                  <a:srgbClr val="C00000"/>
                </a:solidFill>
              </a:rPr>
              <a:t>εξάντληση του χρονικού διαστήματος για το οποίο εκδόθηκαν</a:t>
            </a:r>
            <a:r>
              <a:rPr lang="el-GR" sz="2400" dirty="0"/>
              <a:t>.</a:t>
            </a:r>
          </a:p>
          <a:p>
            <a:pPr marL="457200" indent="-457200">
              <a:buAutoNum type="arabicPeriod" startAt="6"/>
            </a:pPr>
            <a:r>
              <a:rPr lang="el-GR" sz="2400" dirty="0"/>
              <a:t>Οι δικαιούχοι μειωμένου κομίστρου καταβάλλουν το </a:t>
            </a:r>
            <a:r>
              <a:rPr lang="el-GR" sz="2400" b="1" dirty="0">
                <a:solidFill>
                  <a:srgbClr val="C00000"/>
                </a:solidFill>
              </a:rPr>
              <a:t>50%</a:t>
            </a:r>
            <a:r>
              <a:rPr lang="el-GR" sz="2400" dirty="0"/>
              <a:t> των ανωτέρω ποσών εκτός του ημερησίου εισιτηρίου</a:t>
            </a:r>
            <a:endParaRPr lang="en-GB" sz="2400" dirty="0"/>
          </a:p>
          <a:p>
            <a:endParaRPr lang="en-US" sz="2400" dirty="0"/>
          </a:p>
        </p:txBody>
      </p:sp>
    </p:spTree>
    <p:extLst>
      <p:ext uri="{BB962C8B-B14F-4D97-AF65-F5344CB8AC3E}">
        <p14:creationId xmlns:p14="http://schemas.microsoft.com/office/powerpoint/2010/main" val="3233134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3127F-686D-F29D-42BA-F06474470AE8}"/>
            </a:ext>
          </a:extLst>
        </p:cNvPr>
        <p:cNvGrpSpPr/>
        <p:nvPr/>
      </p:nvGrpSpPr>
      <p:grpSpPr>
        <a:xfrm>
          <a:off x="0" y="0"/>
          <a:ext cx="0" cy="0"/>
          <a:chOff x="0" y="0"/>
          <a:chExt cx="0" cy="0"/>
        </a:xfrm>
      </p:grpSpPr>
      <p:pic>
        <p:nvPicPr>
          <p:cNvPr id="12" name="Εικόνα 11" descr="Εικόνα που περιέχει στιγμιότυπο οθόνης, γραφικά, γραφιστική, σχεδίαση&#10;&#10;Περιγραφή που δημιουργήθηκε αυτόματα">
            <a:extLst>
              <a:ext uri="{FF2B5EF4-FFF2-40B4-BE49-F238E27FC236}">
                <a16:creationId xmlns:a16="http://schemas.microsoft.com/office/drawing/2014/main" id="{8AB39D72-D112-00EA-2AE2-6B6487C87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58" name="Straight Connector 57">
            <a:extLst>
              <a:ext uri="{FF2B5EF4-FFF2-40B4-BE49-F238E27FC236}">
                <a16:creationId xmlns:a16="http://schemas.microsoft.com/office/drawing/2014/main" id="{CCCE3417-6CB8-9A89-837B-AC9EBE200EBE}"/>
              </a:ext>
            </a:extLst>
          </p:cNvPr>
          <p:cNvCxnSpPr/>
          <p:nvPr/>
        </p:nvCxnSpPr>
        <p:spPr>
          <a:xfrm>
            <a:off x="10644327" y="3036163"/>
            <a:ext cx="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F4735D72-A6FE-8AFF-214F-9452B790F9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97" y="5907186"/>
            <a:ext cx="5485906" cy="8213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DB1102-5D00-03AC-663D-A7764D326FBB}"/>
              </a:ext>
            </a:extLst>
          </p:cNvPr>
          <p:cNvSpPr txBox="1"/>
          <p:nvPr/>
        </p:nvSpPr>
        <p:spPr>
          <a:xfrm>
            <a:off x="1499476" y="181456"/>
            <a:ext cx="8664269" cy="523220"/>
          </a:xfrm>
          <a:prstGeom prst="rect">
            <a:avLst/>
          </a:prstGeom>
          <a:noFill/>
        </p:spPr>
        <p:txBody>
          <a:bodyPr wrap="square">
            <a:spAutoFit/>
          </a:bodyPr>
          <a:lstStyle/>
          <a:p>
            <a:pPr algn="ctr"/>
            <a:r>
              <a:rPr lang="el-GR" sz="2800" b="1" dirty="0">
                <a:solidFill>
                  <a:srgbClr val="C00000"/>
                </a:solidFill>
              </a:rPr>
              <a:t>3.  Συνοπτική παρουσίαση προϊόντων κομίστρου </a:t>
            </a:r>
            <a:endParaRPr lang="en-US" sz="2800" b="1" dirty="0">
              <a:solidFill>
                <a:srgbClr val="C00000"/>
              </a:solidFill>
            </a:endParaRPr>
          </a:p>
        </p:txBody>
      </p:sp>
      <p:graphicFrame>
        <p:nvGraphicFramePr>
          <p:cNvPr id="2" name="Table 1">
            <a:extLst>
              <a:ext uri="{FF2B5EF4-FFF2-40B4-BE49-F238E27FC236}">
                <a16:creationId xmlns:a16="http://schemas.microsoft.com/office/drawing/2014/main" id="{ACD1F4D0-7CAC-F984-CD3F-6654494A5B8B}"/>
              </a:ext>
            </a:extLst>
          </p:cNvPr>
          <p:cNvGraphicFramePr>
            <a:graphicFrameLocks noGrp="1"/>
          </p:cNvGraphicFramePr>
          <p:nvPr>
            <p:extLst>
              <p:ext uri="{D42A27DB-BD31-4B8C-83A1-F6EECF244321}">
                <p14:modId xmlns:p14="http://schemas.microsoft.com/office/powerpoint/2010/main" val="1079579618"/>
              </p:ext>
            </p:extLst>
          </p:nvPr>
        </p:nvGraphicFramePr>
        <p:xfrm>
          <a:off x="1222385" y="886132"/>
          <a:ext cx="9694997" cy="5126738"/>
        </p:xfrm>
        <a:graphic>
          <a:graphicData uri="http://schemas.openxmlformats.org/drawingml/2006/table">
            <a:tbl>
              <a:tblPr firstRow="1" bandRow="1">
                <a:tableStyleId>{5C22544A-7EE6-4342-B048-85BDC9FD1C3A}</a:tableStyleId>
              </a:tblPr>
              <a:tblGrid>
                <a:gridCol w="6940329">
                  <a:extLst>
                    <a:ext uri="{9D8B030D-6E8A-4147-A177-3AD203B41FA5}">
                      <a16:colId xmlns:a16="http://schemas.microsoft.com/office/drawing/2014/main" val="1366065879"/>
                    </a:ext>
                  </a:extLst>
                </a:gridCol>
                <a:gridCol w="1386277">
                  <a:extLst>
                    <a:ext uri="{9D8B030D-6E8A-4147-A177-3AD203B41FA5}">
                      <a16:colId xmlns:a16="http://schemas.microsoft.com/office/drawing/2014/main" val="1191378253"/>
                    </a:ext>
                  </a:extLst>
                </a:gridCol>
                <a:gridCol w="1368391">
                  <a:extLst>
                    <a:ext uri="{9D8B030D-6E8A-4147-A177-3AD203B41FA5}">
                      <a16:colId xmlns:a16="http://schemas.microsoft.com/office/drawing/2014/main" val="3823905531"/>
                    </a:ext>
                  </a:extLst>
                </a:gridCol>
              </a:tblGrid>
              <a:tr h="387738">
                <a:tc>
                  <a:txBody>
                    <a:bodyPr/>
                    <a:lstStyle/>
                    <a:p>
                      <a:endParaRPr lang="en-US" dirty="0"/>
                    </a:p>
                  </a:txBody>
                  <a:tcPr/>
                </a:tc>
                <a:tc>
                  <a:txBody>
                    <a:bodyPr/>
                    <a:lstStyle/>
                    <a:p>
                      <a:pPr algn="ctr"/>
                      <a:r>
                        <a:rPr lang="el-GR" dirty="0"/>
                        <a:t>Κανονικό</a:t>
                      </a:r>
                      <a:endParaRPr lang="en-US" dirty="0"/>
                    </a:p>
                  </a:txBody>
                  <a:tcPr/>
                </a:tc>
                <a:tc>
                  <a:txBody>
                    <a:bodyPr/>
                    <a:lstStyle/>
                    <a:p>
                      <a:pPr algn="ctr"/>
                      <a:r>
                        <a:rPr lang="el-GR" dirty="0"/>
                        <a:t>Μειωμένο</a:t>
                      </a:r>
                      <a:endParaRPr lang="en-US" dirty="0"/>
                    </a:p>
                  </a:txBody>
                  <a:tcPr/>
                </a:tc>
                <a:extLst>
                  <a:ext uri="{0D108BD9-81ED-4DB2-BD59-A6C34878D82A}">
                    <a16:rowId xmlns:a16="http://schemas.microsoft.com/office/drawing/2014/main" val="3621165024"/>
                  </a:ext>
                </a:extLst>
              </a:tr>
              <a:tr h="484672">
                <a:tc gridSpan="3">
                  <a:txBody>
                    <a:bodyPr/>
                    <a:lstStyle/>
                    <a:p>
                      <a:pPr algn="ctr"/>
                      <a:r>
                        <a:rPr lang="el-GR" sz="2400" b="1" dirty="0"/>
                        <a:t>ΛΕΩΦΟΡΕΙΑ</a:t>
                      </a:r>
                      <a:endParaRPr lang="en-US" sz="2400"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69191781"/>
                  </a:ext>
                </a:extLst>
              </a:tr>
              <a:tr h="678541">
                <a:tc>
                  <a:txBody>
                    <a:bodyPr/>
                    <a:lstStyle/>
                    <a:p>
                      <a:r>
                        <a:rPr lang="el-GR" dirty="0"/>
                        <a:t>Κόμιστρο αστικών διαδρομών </a:t>
                      </a:r>
                    </a:p>
                    <a:p>
                      <a:r>
                        <a:rPr lang="el-GR" dirty="0"/>
                        <a:t>(Με δυνατότητα μετεπιβιβάσεων εντός 70’ της ώρας)</a:t>
                      </a:r>
                      <a:endParaRPr lang="en-US" dirty="0"/>
                    </a:p>
                  </a:txBody>
                  <a:tcPr/>
                </a:tc>
                <a:tc>
                  <a:txBody>
                    <a:bodyPr/>
                    <a:lstStyle/>
                    <a:p>
                      <a:pPr algn="ctr"/>
                      <a:r>
                        <a:rPr lang="el-GR" dirty="0"/>
                        <a:t>0,60€</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0,30€</a:t>
                      </a:r>
                      <a:endParaRPr lang="en-US" dirty="0"/>
                    </a:p>
                    <a:p>
                      <a:pPr algn="ctr"/>
                      <a:endParaRPr lang="en-US" dirty="0"/>
                    </a:p>
                  </a:txBody>
                  <a:tcPr/>
                </a:tc>
                <a:extLst>
                  <a:ext uri="{0D108BD9-81ED-4DB2-BD59-A6C34878D82A}">
                    <a16:rowId xmlns:a16="http://schemas.microsoft.com/office/drawing/2014/main" val="1605418837"/>
                  </a:ext>
                </a:extLst>
              </a:tr>
              <a:tr h="678541">
                <a:tc>
                  <a:txBody>
                    <a:bodyPr/>
                    <a:lstStyle/>
                    <a:p>
                      <a:r>
                        <a:rPr lang="el-GR" dirty="0"/>
                        <a:t>Κόμιστρο </a:t>
                      </a:r>
                      <a:r>
                        <a:rPr lang="el-GR" dirty="0" err="1"/>
                        <a:t>περιαστικών</a:t>
                      </a:r>
                      <a:r>
                        <a:rPr lang="el-GR" dirty="0"/>
                        <a:t> διαδρομών </a:t>
                      </a:r>
                    </a:p>
                    <a:p>
                      <a:r>
                        <a:rPr lang="el-GR" dirty="0"/>
                        <a:t>(Με δυνατότητα μετεπιβιβάσεων εντός 70’ της ώρας)</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0,80€</a:t>
                      </a:r>
                      <a:endParaRPr lang="en-US" dirty="0"/>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0,40€</a:t>
                      </a:r>
                      <a:endParaRPr lang="en-US" dirty="0"/>
                    </a:p>
                    <a:p>
                      <a:pPr algn="ctr"/>
                      <a:endParaRPr lang="en-US" dirty="0"/>
                    </a:p>
                  </a:txBody>
                  <a:tcPr/>
                </a:tc>
                <a:extLst>
                  <a:ext uri="{0D108BD9-81ED-4DB2-BD59-A6C34878D82A}">
                    <a16:rowId xmlns:a16="http://schemas.microsoft.com/office/drawing/2014/main" val="646328345"/>
                  </a:ext>
                </a:extLst>
              </a:tr>
              <a:tr h="387738">
                <a:tc>
                  <a:txBody>
                    <a:bodyPr/>
                    <a:lstStyle/>
                    <a:p>
                      <a:r>
                        <a:rPr lang="el-GR" dirty="0"/>
                        <a:t>Εισιτήριο 10+1 αστικών διαδρομών</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5,80€</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2,90€</a:t>
                      </a:r>
                      <a:endParaRPr lang="en-US" dirty="0"/>
                    </a:p>
                  </a:txBody>
                  <a:tcPr/>
                </a:tc>
                <a:extLst>
                  <a:ext uri="{0D108BD9-81ED-4DB2-BD59-A6C34878D82A}">
                    <a16:rowId xmlns:a16="http://schemas.microsoft.com/office/drawing/2014/main" val="532842425"/>
                  </a:ext>
                </a:extLst>
              </a:tr>
              <a:tr h="3877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Εισιτήριο 10+1 </a:t>
                      </a:r>
                      <a:r>
                        <a:rPr lang="el-GR" dirty="0" err="1"/>
                        <a:t>περιαστικών</a:t>
                      </a:r>
                      <a:r>
                        <a:rPr lang="el-GR" dirty="0"/>
                        <a:t> διαδρομών</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7,80€</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3,90€</a:t>
                      </a:r>
                      <a:endParaRPr lang="en-US" dirty="0"/>
                    </a:p>
                  </a:txBody>
                  <a:tcPr/>
                </a:tc>
                <a:extLst>
                  <a:ext uri="{0D108BD9-81ED-4DB2-BD59-A6C34878D82A}">
                    <a16:rowId xmlns:a16="http://schemas.microsoft.com/office/drawing/2014/main" val="2931042585"/>
                  </a:ext>
                </a:extLst>
              </a:tr>
              <a:tr h="387738">
                <a:tc>
                  <a:txBody>
                    <a:bodyPr/>
                    <a:lstStyle/>
                    <a:p>
                      <a:r>
                        <a:rPr lang="el-GR" dirty="0"/>
                        <a:t>Μηνιαία κάρτα απεριορίστων διαδρομών</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16,00€</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8,00€</a:t>
                      </a:r>
                      <a:endParaRPr lang="en-US" dirty="0"/>
                    </a:p>
                  </a:txBody>
                  <a:tcPr/>
                </a:tc>
                <a:extLst>
                  <a:ext uri="{0D108BD9-81ED-4DB2-BD59-A6C34878D82A}">
                    <a16:rowId xmlns:a16="http://schemas.microsoft.com/office/drawing/2014/main" val="2687992158"/>
                  </a:ext>
                </a:extLst>
              </a:tr>
              <a:tr h="393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Τριμηνιαία κάρτα απεριορίστων διαδρομών</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45,00€</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22,50€</a:t>
                      </a:r>
                      <a:endParaRPr lang="en-US" dirty="0"/>
                    </a:p>
                  </a:txBody>
                  <a:tcPr/>
                </a:tc>
                <a:extLst>
                  <a:ext uri="{0D108BD9-81ED-4DB2-BD59-A6C34878D82A}">
                    <a16:rowId xmlns:a16="http://schemas.microsoft.com/office/drawing/2014/main" val="2734812201"/>
                  </a:ext>
                </a:extLst>
              </a:tr>
              <a:tr h="3877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Εξαμηνιαία κάρτα απεριορίστων διαδρομών</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85,00€</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42,50€</a:t>
                      </a:r>
                      <a:endParaRPr lang="en-US" dirty="0"/>
                    </a:p>
                  </a:txBody>
                  <a:tcPr/>
                </a:tc>
                <a:extLst>
                  <a:ext uri="{0D108BD9-81ED-4DB2-BD59-A6C34878D82A}">
                    <a16:rowId xmlns:a16="http://schemas.microsoft.com/office/drawing/2014/main" val="3896030649"/>
                  </a:ext>
                </a:extLst>
              </a:tr>
              <a:tr h="387738">
                <a:tc>
                  <a:txBody>
                    <a:bodyPr/>
                    <a:lstStyle/>
                    <a:p>
                      <a:r>
                        <a:rPr lang="el-GR" dirty="0"/>
                        <a:t>Γραμμές </a:t>
                      </a:r>
                      <a:r>
                        <a:rPr lang="en-US" dirty="0"/>
                        <a:t>express, </a:t>
                      </a:r>
                      <a:r>
                        <a:rPr lang="el-GR" dirty="0"/>
                        <a:t>Γραμμές Αεροδρομίου, Πολιτιστική Γραμμή</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2,00€</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1,00€</a:t>
                      </a:r>
                      <a:endParaRPr lang="en-US" dirty="0"/>
                    </a:p>
                  </a:txBody>
                  <a:tcPr/>
                </a:tc>
                <a:extLst>
                  <a:ext uri="{0D108BD9-81ED-4DB2-BD59-A6C34878D82A}">
                    <a16:rowId xmlns:a16="http://schemas.microsoft.com/office/drawing/2014/main" val="3965713349"/>
                  </a:ext>
                </a:extLst>
              </a:tr>
              <a:tr h="564610">
                <a:tc>
                  <a:txBody>
                    <a:bodyPr/>
                    <a:lstStyle/>
                    <a:p>
                      <a:r>
                        <a:rPr lang="el-GR" dirty="0"/>
                        <a:t>Ημερήσιο εισιτήριο</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2,50€</a:t>
                      </a:r>
                      <a:endParaRPr lang="en-US" dirty="0"/>
                    </a:p>
                  </a:txBody>
                  <a:tcPr/>
                </a:tc>
                <a:tc>
                  <a:txBody>
                    <a:bodyPr/>
                    <a:lstStyle/>
                    <a:p>
                      <a:pPr algn="ctr"/>
                      <a:r>
                        <a:rPr lang="el-GR" dirty="0"/>
                        <a:t>-</a:t>
                      </a:r>
                      <a:endParaRPr lang="en-US" dirty="0"/>
                    </a:p>
                  </a:txBody>
                  <a:tcPr/>
                </a:tc>
                <a:extLst>
                  <a:ext uri="{0D108BD9-81ED-4DB2-BD59-A6C34878D82A}">
                    <a16:rowId xmlns:a16="http://schemas.microsoft.com/office/drawing/2014/main" val="4014559724"/>
                  </a:ext>
                </a:extLst>
              </a:tr>
            </a:tbl>
          </a:graphicData>
        </a:graphic>
      </p:graphicFrame>
    </p:spTree>
    <p:extLst>
      <p:ext uri="{BB962C8B-B14F-4D97-AF65-F5344CB8AC3E}">
        <p14:creationId xmlns:p14="http://schemas.microsoft.com/office/powerpoint/2010/main" val="1543906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F6989-9A83-E16B-3E09-ECC115055963}"/>
            </a:ext>
          </a:extLst>
        </p:cNvPr>
        <p:cNvGrpSpPr/>
        <p:nvPr/>
      </p:nvGrpSpPr>
      <p:grpSpPr>
        <a:xfrm>
          <a:off x="0" y="0"/>
          <a:ext cx="0" cy="0"/>
          <a:chOff x="0" y="0"/>
          <a:chExt cx="0" cy="0"/>
        </a:xfrm>
      </p:grpSpPr>
      <p:pic>
        <p:nvPicPr>
          <p:cNvPr id="12" name="Εικόνα 11" descr="Εικόνα που περιέχει στιγμιότυπο οθόνης, γραφικά, γραφιστική, σχεδίαση&#10;&#10;Περιγραφή που δημιουργήθηκε αυτόματα">
            <a:extLst>
              <a:ext uri="{FF2B5EF4-FFF2-40B4-BE49-F238E27FC236}">
                <a16:creationId xmlns:a16="http://schemas.microsoft.com/office/drawing/2014/main" id="{87D070B9-3FCE-4AE4-209E-4D78883DA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58" name="Straight Connector 57">
            <a:extLst>
              <a:ext uri="{FF2B5EF4-FFF2-40B4-BE49-F238E27FC236}">
                <a16:creationId xmlns:a16="http://schemas.microsoft.com/office/drawing/2014/main" id="{F03EA467-C762-9C04-1871-E2E356AE9F69}"/>
              </a:ext>
            </a:extLst>
          </p:cNvPr>
          <p:cNvCxnSpPr/>
          <p:nvPr/>
        </p:nvCxnSpPr>
        <p:spPr>
          <a:xfrm>
            <a:off x="10644327" y="3036163"/>
            <a:ext cx="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F2A27A97-ED23-3EE0-624C-0D8DCBC056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97" y="5907186"/>
            <a:ext cx="5485906" cy="8213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A628B41-BDBD-F133-0822-8290D35A9635}"/>
              </a:ext>
            </a:extLst>
          </p:cNvPr>
          <p:cNvSpPr txBox="1"/>
          <p:nvPr/>
        </p:nvSpPr>
        <p:spPr>
          <a:xfrm>
            <a:off x="1499476" y="181456"/>
            <a:ext cx="8664269" cy="523220"/>
          </a:xfrm>
          <a:prstGeom prst="rect">
            <a:avLst/>
          </a:prstGeom>
          <a:noFill/>
        </p:spPr>
        <p:txBody>
          <a:bodyPr wrap="square">
            <a:spAutoFit/>
          </a:bodyPr>
          <a:lstStyle/>
          <a:p>
            <a:pPr algn="ctr"/>
            <a:r>
              <a:rPr lang="el-GR" sz="2800" b="1" dirty="0">
                <a:solidFill>
                  <a:srgbClr val="C00000"/>
                </a:solidFill>
              </a:rPr>
              <a:t>3.  Συνοπτική παρουσίαση προϊόντων κομίστρου</a:t>
            </a:r>
            <a:endParaRPr lang="en-US" sz="2800" b="1" dirty="0">
              <a:solidFill>
                <a:srgbClr val="C00000"/>
              </a:solidFill>
            </a:endParaRPr>
          </a:p>
        </p:txBody>
      </p:sp>
      <p:graphicFrame>
        <p:nvGraphicFramePr>
          <p:cNvPr id="5" name="Table 4">
            <a:extLst>
              <a:ext uri="{FF2B5EF4-FFF2-40B4-BE49-F238E27FC236}">
                <a16:creationId xmlns:a16="http://schemas.microsoft.com/office/drawing/2014/main" id="{B53E5E68-9919-FC7F-2C23-F8B737B6ED14}"/>
              </a:ext>
            </a:extLst>
          </p:cNvPr>
          <p:cNvGraphicFramePr>
            <a:graphicFrameLocks noGrp="1"/>
          </p:cNvGraphicFramePr>
          <p:nvPr>
            <p:extLst>
              <p:ext uri="{D42A27DB-BD31-4B8C-83A1-F6EECF244321}">
                <p14:modId xmlns:p14="http://schemas.microsoft.com/office/powerpoint/2010/main" val="1375407421"/>
              </p:ext>
            </p:extLst>
          </p:nvPr>
        </p:nvGraphicFramePr>
        <p:xfrm>
          <a:off x="1153955" y="1292321"/>
          <a:ext cx="9985099" cy="3621425"/>
        </p:xfrm>
        <a:graphic>
          <a:graphicData uri="http://schemas.openxmlformats.org/drawingml/2006/table">
            <a:tbl>
              <a:tblPr firstRow="1" bandRow="1">
                <a:tableStyleId>{5C22544A-7EE6-4342-B048-85BDC9FD1C3A}</a:tableStyleId>
              </a:tblPr>
              <a:tblGrid>
                <a:gridCol w="7148004">
                  <a:extLst>
                    <a:ext uri="{9D8B030D-6E8A-4147-A177-3AD203B41FA5}">
                      <a16:colId xmlns:a16="http://schemas.microsoft.com/office/drawing/2014/main" val="1366065879"/>
                    </a:ext>
                  </a:extLst>
                </a:gridCol>
                <a:gridCol w="1427758">
                  <a:extLst>
                    <a:ext uri="{9D8B030D-6E8A-4147-A177-3AD203B41FA5}">
                      <a16:colId xmlns:a16="http://schemas.microsoft.com/office/drawing/2014/main" val="1191378253"/>
                    </a:ext>
                  </a:extLst>
                </a:gridCol>
                <a:gridCol w="1409337">
                  <a:extLst>
                    <a:ext uri="{9D8B030D-6E8A-4147-A177-3AD203B41FA5}">
                      <a16:colId xmlns:a16="http://schemas.microsoft.com/office/drawing/2014/main" val="3823905531"/>
                    </a:ext>
                  </a:extLst>
                </a:gridCol>
              </a:tblGrid>
              <a:tr h="402498">
                <a:tc>
                  <a:txBody>
                    <a:bodyPr/>
                    <a:lstStyle/>
                    <a:p>
                      <a:endParaRPr lang="en-US" dirty="0"/>
                    </a:p>
                  </a:txBody>
                  <a:tcPr/>
                </a:tc>
                <a:tc>
                  <a:txBody>
                    <a:bodyPr/>
                    <a:lstStyle/>
                    <a:p>
                      <a:pPr algn="ctr"/>
                      <a:r>
                        <a:rPr lang="el-GR" dirty="0"/>
                        <a:t>Κανονικό</a:t>
                      </a:r>
                      <a:endParaRPr lang="en-US" dirty="0"/>
                    </a:p>
                  </a:txBody>
                  <a:tcPr/>
                </a:tc>
                <a:tc>
                  <a:txBody>
                    <a:bodyPr/>
                    <a:lstStyle/>
                    <a:p>
                      <a:pPr algn="ctr"/>
                      <a:r>
                        <a:rPr lang="el-GR" dirty="0"/>
                        <a:t>Μειωμένο</a:t>
                      </a:r>
                      <a:endParaRPr lang="en-US" dirty="0"/>
                    </a:p>
                  </a:txBody>
                  <a:tcPr/>
                </a:tc>
                <a:extLst>
                  <a:ext uri="{0D108BD9-81ED-4DB2-BD59-A6C34878D82A}">
                    <a16:rowId xmlns:a16="http://schemas.microsoft.com/office/drawing/2014/main" val="3621165024"/>
                  </a:ext>
                </a:extLst>
              </a:tr>
              <a:tr h="502682">
                <a:tc gridSpan="3">
                  <a:txBody>
                    <a:bodyPr/>
                    <a:lstStyle/>
                    <a:p>
                      <a:pPr algn="ctr"/>
                      <a:r>
                        <a:rPr lang="el-GR" sz="2400" b="1" dirty="0"/>
                        <a:t>ΜΕΤΡΟ</a:t>
                      </a:r>
                      <a:endParaRPr lang="en-US" sz="2400"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69191781"/>
                  </a:ext>
                </a:extLst>
              </a:tr>
              <a:tr h="703755">
                <a:tc>
                  <a:txBody>
                    <a:bodyPr/>
                    <a:lstStyle/>
                    <a:p>
                      <a:r>
                        <a:rPr lang="el-GR" dirty="0"/>
                        <a:t>Κόμιστρο αστικών διαδρομών </a:t>
                      </a:r>
                    </a:p>
                    <a:p>
                      <a:r>
                        <a:rPr lang="el-GR" dirty="0"/>
                        <a:t>(Με δυνατότητα μετεπιβιβάσεων εντός 70’ της ώρας)</a:t>
                      </a:r>
                      <a:endParaRPr lang="en-US" dirty="0"/>
                    </a:p>
                  </a:txBody>
                  <a:tcPr/>
                </a:tc>
                <a:tc>
                  <a:txBody>
                    <a:bodyPr/>
                    <a:lstStyle/>
                    <a:p>
                      <a:pPr algn="ctr"/>
                      <a:r>
                        <a:rPr lang="el-GR" dirty="0"/>
                        <a:t>0,60€</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0,30€</a:t>
                      </a:r>
                      <a:endParaRPr lang="en-US" dirty="0"/>
                    </a:p>
                    <a:p>
                      <a:pPr algn="ctr"/>
                      <a:endParaRPr lang="en-US" dirty="0"/>
                    </a:p>
                  </a:txBody>
                  <a:tcPr/>
                </a:tc>
                <a:extLst>
                  <a:ext uri="{0D108BD9-81ED-4DB2-BD59-A6C34878D82A}">
                    <a16:rowId xmlns:a16="http://schemas.microsoft.com/office/drawing/2014/main" val="1605418837"/>
                  </a:ext>
                </a:extLst>
              </a:tr>
              <a:tr h="4024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Εισιτήριο 10+1 αστικών διαδρομών</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5,80€</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2,90€</a:t>
                      </a:r>
                      <a:endParaRPr lang="en-US" dirty="0"/>
                    </a:p>
                  </a:txBody>
                  <a:tcPr/>
                </a:tc>
                <a:extLst>
                  <a:ext uri="{0D108BD9-81ED-4DB2-BD59-A6C34878D82A}">
                    <a16:rowId xmlns:a16="http://schemas.microsoft.com/office/drawing/2014/main" val="646328345"/>
                  </a:ext>
                </a:extLst>
              </a:tr>
              <a:tr h="402498">
                <a:tc>
                  <a:txBody>
                    <a:bodyPr/>
                    <a:lstStyle/>
                    <a:p>
                      <a:r>
                        <a:rPr lang="el-GR" dirty="0"/>
                        <a:t>Μηνιαία κάρτα απεριορίστων διαδρομών</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16,00€</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8,00€</a:t>
                      </a:r>
                      <a:endParaRPr lang="en-US" dirty="0"/>
                    </a:p>
                  </a:txBody>
                  <a:tcPr/>
                </a:tc>
                <a:extLst>
                  <a:ext uri="{0D108BD9-81ED-4DB2-BD59-A6C34878D82A}">
                    <a16:rowId xmlns:a16="http://schemas.microsoft.com/office/drawing/2014/main" val="2687992158"/>
                  </a:ext>
                </a:extLst>
              </a:tr>
              <a:tr h="4024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Τριμηνιαία κάρτα απεριορίστων διαδρομών</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45,00€</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22,50€</a:t>
                      </a:r>
                      <a:endParaRPr lang="en-US" dirty="0"/>
                    </a:p>
                  </a:txBody>
                  <a:tcPr/>
                </a:tc>
                <a:extLst>
                  <a:ext uri="{0D108BD9-81ED-4DB2-BD59-A6C34878D82A}">
                    <a16:rowId xmlns:a16="http://schemas.microsoft.com/office/drawing/2014/main" val="2734812201"/>
                  </a:ext>
                </a:extLst>
              </a:tr>
              <a:tr h="4024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Εξαμηνιαία κάρτα απεριορίστων διαδρομών</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85,00€</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42,50€</a:t>
                      </a:r>
                      <a:endParaRPr lang="en-US" dirty="0"/>
                    </a:p>
                  </a:txBody>
                  <a:tcPr/>
                </a:tc>
                <a:extLst>
                  <a:ext uri="{0D108BD9-81ED-4DB2-BD59-A6C34878D82A}">
                    <a16:rowId xmlns:a16="http://schemas.microsoft.com/office/drawing/2014/main" val="3896030649"/>
                  </a:ext>
                </a:extLst>
              </a:tr>
              <a:tr h="402498">
                <a:tc>
                  <a:txBody>
                    <a:bodyPr/>
                    <a:lstStyle/>
                    <a:p>
                      <a:r>
                        <a:rPr lang="el-GR" dirty="0"/>
                        <a:t>Ημερήσιο εισιτήριο</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2,50€</a:t>
                      </a:r>
                    </a:p>
                  </a:txBody>
                  <a:tcPr/>
                </a:tc>
                <a:tc>
                  <a:txBody>
                    <a:bodyPr/>
                    <a:lstStyle/>
                    <a:p>
                      <a:pPr algn="ctr"/>
                      <a:r>
                        <a:rPr lang="el-GR" dirty="0"/>
                        <a:t>-</a:t>
                      </a:r>
                      <a:endParaRPr lang="en-US" dirty="0"/>
                    </a:p>
                  </a:txBody>
                  <a:tcPr/>
                </a:tc>
                <a:extLst>
                  <a:ext uri="{0D108BD9-81ED-4DB2-BD59-A6C34878D82A}">
                    <a16:rowId xmlns:a16="http://schemas.microsoft.com/office/drawing/2014/main" val="4014559724"/>
                  </a:ext>
                </a:extLst>
              </a:tr>
            </a:tbl>
          </a:graphicData>
        </a:graphic>
      </p:graphicFrame>
    </p:spTree>
    <p:extLst>
      <p:ext uri="{BB962C8B-B14F-4D97-AF65-F5344CB8AC3E}">
        <p14:creationId xmlns:p14="http://schemas.microsoft.com/office/powerpoint/2010/main" val="1245347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34D29-505F-8CCC-21DF-C7DDF67552F9}"/>
            </a:ext>
          </a:extLst>
        </p:cNvPr>
        <p:cNvGrpSpPr/>
        <p:nvPr/>
      </p:nvGrpSpPr>
      <p:grpSpPr>
        <a:xfrm>
          <a:off x="0" y="0"/>
          <a:ext cx="0" cy="0"/>
          <a:chOff x="0" y="0"/>
          <a:chExt cx="0" cy="0"/>
        </a:xfrm>
      </p:grpSpPr>
      <p:pic>
        <p:nvPicPr>
          <p:cNvPr id="12" name="Εικόνα 11" descr="Εικόνα που περιέχει στιγμιότυπο οθόνης, γραφικά, γραφιστική, σχεδίαση&#10;&#10;Περιγραφή που δημιουργήθηκε αυτόματα">
            <a:extLst>
              <a:ext uri="{FF2B5EF4-FFF2-40B4-BE49-F238E27FC236}">
                <a16:creationId xmlns:a16="http://schemas.microsoft.com/office/drawing/2014/main" id="{0AFD133F-B10A-0034-572E-B3EBD5040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58" name="Straight Connector 57">
            <a:extLst>
              <a:ext uri="{FF2B5EF4-FFF2-40B4-BE49-F238E27FC236}">
                <a16:creationId xmlns:a16="http://schemas.microsoft.com/office/drawing/2014/main" id="{DCE11773-5643-21FB-EAC5-3817619DF8F6}"/>
              </a:ext>
            </a:extLst>
          </p:cNvPr>
          <p:cNvCxnSpPr/>
          <p:nvPr/>
        </p:nvCxnSpPr>
        <p:spPr>
          <a:xfrm>
            <a:off x="10644327" y="3036163"/>
            <a:ext cx="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8E487F6A-523E-4093-720C-DFCB171ACF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97" y="5907186"/>
            <a:ext cx="5485906" cy="8213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1E70766-8B22-94E8-8110-56D5D7A44202}"/>
              </a:ext>
            </a:extLst>
          </p:cNvPr>
          <p:cNvSpPr txBox="1"/>
          <p:nvPr/>
        </p:nvSpPr>
        <p:spPr>
          <a:xfrm>
            <a:off x="838200" y="391488"/>
            <a:ext cx="9921536" cy="954107"/>
          </a:xfrm>
          <a:prstGeom prst="rect">
            <a:avLst/>
          </a:prstGeom>
          <a:noFill/>
        </p:spPr>
        <p:txBody>
          <a:bodyPr wrap="square">
            <a:spAutoFit/>
          </a:bodyPr>
          <a:lstStyle/>
          <a:p>
            <a:r>
              <a:rPr lang="el-GR" sz="2800" b="1" dirty="0">
                <a:solidFill>
                  <a:srgbClr val="C00000"/>
                </a:solidFill>
              </a:rPr>
              <a:t>4.  Τι επιτυγχάνεται με τη νέα πολιτική κομίστρου και τα νέα προϊόντα κομίστρου ;</a:t>
            </a:r>
            <a:endParaRPr lang="en-US" sz="2800" b="1" dirty="0">
              <a:solidFill>
                <a:srgbClr val="C00000"/>
              </a:solidFill>
            </a:endParaRPr>
          </a:p>
        </p:txBody>
      </p:sp>
      <p:sp>
        <p:nvSpPr>
          <p:cNvPr id="5" name="Content Placeholder 2">
            <a:extLst>
              <a:ext uri="{FF2B5EF4-FFF2-40B4-BE49-F238E27FC236}">
                <a16:creationId xmlns:a16="http://schemas.microsoft.com/office/drawing/2014/main" id="{3479A256-4FA6-DA17-DE03-4C48F339164E}"/>
              </a:ext>
            </a:extLst>
          </p:cNvPr>
          <p:cNvSpPr>
            <a:spLocks noGrp="1"/>
          </p:cNvSpPr>
          <p:nvPr>
            <p:ph idx="1"/>
          </p:nvPr>
        </p:nvSpPr>
        <p:spPr>
          <a:xfrm>
            <a:off x="838200" y="1470519"/>
            <a:ext cx="10515600" cy="4720780"/>
          </a:xfrm>
        </p:spPr>
        <p:txBody>
          <a:bodyPr>
            <a:normAutofit/>
          </a:bodyPr>
          <a:lstStyle/>
          <a:p>
            <a:pPr marL="457200" indent="-457200">
              <a:buAutoNum type="arabicPeriod"/>
            </a:pPr>
            <a:r>
              <a:rPr lang="el-GR" sz="2400" dirty="0"/>
              <a:t>Μειώνεται το κόστος μετακίνησης με τα Μέσα Μαζικών Μεταφορών εφόσον ο χρήστης χρησιμοποιεί μόνο λεωφορείο ή μόνο Μετρό (δηλαδή </a:t>
            </a:r>
            <a:r>
              <a:rPr lang="el-GR" sz="2400" b="1" dirty="0">
                <a:solidFill>
                  <a:srgbClr val="C00000"/>
                </a:solidFill>
              </a:rPr>
              <a:t>0,60€ ή 0,80€</a:t>
            </a:r>
            <a:r>
              <a:rPr lang="el-GR" sz="2400" dirty="0"/>
              <a:t> αντί του 0,90 ή 1,10€ ή 1,30€ που ισχύει σήμερα στα λεωφορεία.)</a:t>
            </a:r>
          </a:p>
          <a:p>
            <a:pPr marL="457200" indent="-457200">
              <a:buAutoNum type="arabicPeriod"/>
            </a:pPr>
            <a:r>
              <a:rPr lang="el-GR" sz="2400" dirty="0"/>
              <a:t>Για τους χρήστες που θα χρησιμοποιούν Μετρό και λεωφορεία για το ίδιο ταξίδι, το κόστος αυξάνει σε </a:t>
            </a:r>
            <a:r>
              <a:rPr lang="el-GR" sz="2400" b="1" dirty="0">
                <a:solidFill>
                  <a:srgbClr val="C00000"/>
                </a:solidFill>
              </a:rPr>
              <a:t>1.20€ </a:t>
            </a:r>
            <a:r>
              <a:rPr lang="el-GR" sz="2400" dirty="0"/>
              <a:t>που εξακολουθεί να είναι χαμηλό για συνδυασμένες μετακινήσεις και είναι αντίστοιχο του ενιαίου εισιτηρίου που ισχύει στην Αττική.</a:t>
            </a:r>
          </a:p>
          <a:p>
            <a:pPr marL="457200" indent="-457200">
              <a:buAutoNum type="arabicPeriod"/>
            </a:pPr>
            <a:r>
              <a:rPr lang="el-GR" sz="2400" dirty="0"/>
              <a:t>Ο στόχος της νέας Πολιτικής κομίστρου είναι αφενός να </a:t>
            </a:r>
            <a:r>
              <a:rPr lang="el-GR" sz="2400" b="1" dirty="0">
                <a:solidFill>
                  <a:srgbClr val="C00000"/>
                </a:solidFill>
              </a:rPr>
              <a:t>αυξηθεί η χρήση των Δ.Σ.</a:t>
            </a:r>
            <a:r>
              <a:rPr lang="el-GR" sz="2400" dirty="0"/>
              <a:t> </a:t>
            </a:r>
            <a:r>
              <a:rPr lang="el-GR" sz="2400" dirty="0" err="1"/>
              <a:t>μεσω</a:t>
            </a:r>
            <a:r>
              <a:rPr lang="el-GR" sz="2400" dirty="0"/>
              <a:t> της μείωσης των κομίστρων και αφετέρου με την αύξηση των επιβιβάσεων και τη μείωση της </a:t>
            </a:r>
            <a:r>
              <a:rPr lang="el-GR" sz="2400" dirty="0" err="1"/>
              <a:t>εισιτηριοαποφυγής</a:t>
            </a:r>
            <a:r>
              <a:rPr lang="el-GR" sz="2400" dirty="0"/>
              <a:t> να εξασφαλιστούν τα έσοδα από κόμιστρα ώστε να καλύπτουν ένα αξιοπρεπές ποσοστό του συνόλου των δαπανών των Δ.Σ. και να επιτρέπουν την προσφορά ποιοτικών υπηρεσιών.</a:t>
            </a:r>
            <a:endParaRPr lang="en-GB" sz="2400" dirty="0"/>
          </a:p>
        </p:txBody>
      </p:sp>
    </p:spTree>
    <p:extLst>
      <p:ext uri="{BB962C8B-B14F-4D97-AF65-F5344CB8AC3E}">
        <p14:creationId xmlns:p14="http://schemas.microsoft.com/office/powerpoint/2010/main" val="1407533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1EDD9-E177-030F-481A-6390D590CA5F}"/>
            </a:ext>
          </a:extLst>
        </p:cNvPr>
        <p:cNvGrpSpPr/>
        <p:nvPr/>
      </p:nvGrpSpPr>
      <p:grpSpPr>
        <a:xfrm>
          <a:off x="0" y="0"/>
          <a:ext cx="0" cy="0"/>
          <a:chOff x="0" y="0"/>
          <a:chExt cx="0" cy="0"/>
        </a:xfrm>
      </p:grpSpPr>
      <p:pic>
        <p:nvPicPr>
          <p:cNvPr id="12" name="Εικόνα 11" descr="Εικόνα που περιέχει στιγμιότυπο οθόνης, γραφικά, γραφιστική, σχεδίαση&#10;&#10;Περιγραφή που δημιουργήθηκε αυτόματα">
            <a:extLst>
              <a:ext uri="{FF2B5EF4-FFF2-40B4-BE49-F238E27FC236}">
                <a16:creationId xmlns:a16="http://schemas.microsoft.com/office/drawing/2014/main" id="{2A3E08F0-9B6B-BE59-EECD-9AE9F4FD4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58" name="Straight Connector 57">
            <a:extLst>
              <a:ext uri="{FF2B5EF4-FFF2-40B4-BE49-F238E27FC236}">
                <a16:creationId xmlns:a16="http://schemas.microsoft.com/office/drawing/2014/main" id="{6842C69B-ED91-0928-7CB1-4EC20488D057}"/>
              </a:ext>
            </a:extLst>
          </p:cNvPr>
          <p:cNvCxnSpPr/>
          <p:nvPr/>
        </p:nvCxnSpPr>
        <p:spPr>
          <a:xfrm>
            <a:off x="10644327" y="3036163"/>
            <a:ext cx="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2CFF2C27-6E20-1392-26D6-A5649C788E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97" y="5907186"/>
            <a:ext cx="5485906" cy="8213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2A9E67-1DAD-D239-C405-D5ECF6EA4F95}"/>
              </a:ext>
            </a:extLst>
          </p:cNvPr>
          <p:cNvSpPr txBox="1"/>
          <p:nvPr/>
        </p:nvSpPr>
        <p:spPr>
          <a:xfrm>
            <a:off x="855216" y="402457"/>
            <a:ext cx="10481568" cy="954107"/>
          </a:xfrm>
          <a:prstGeom prst="rect">
            <a:avLst/>
          </a:prstGeom>
          <a:noFill/>
        </p:spPr>
        <p:txBody>
          <a:bodyPr wrap="square">
            <a:spAutoFit/>
          </a:bodyPr>
          <a:lstStyle/>
          <a:p>
            <a:r>
              <a:rPr lang="el-GR" sz="2800" b="1" dirty="0">
                <a:solidFill>
                  <a:srgbClr val="C00000"/>
                </a:solidFill>
              </a:rPr>
              <a:t>5. Γιατί δεν εφαρμόζεται το ενιαίο κόμιστρο στις Δ.Σ. της Θεσσαλονίκης όπως είχε αρχικά σχεδιασθεί ;</a:t>
            </a:r>
          </a:p>
        </p:txBody>
      </p:sp>
      <p:sp>
        <p:nvSpPr>
          <p:cNvPr id="6" name="TextBox 5">
            <a:extLst>
              <a:ext uri="{FF2B5EF4-FFF2-40B4-BE49-F238E27FC236}">
                <a16:creationId xmlns:a16="http://schemas.microsoft.com/office/drawing/2014/main" id="{E908B147-B64D-5F8B-5C77-2E0B423352AA}"/>
              </a:ext>
            </a:extLst>
          </p:cNvPr>
          <p:cNvSpPr txBox="1"/>
          <p:nvPr/>
        </p:nvSpPr>
        <p:spPr>
          <a:xfrm>
            <a:off x="855216" y="1453148"/>
            <a:ext cx="10333607" cy="4489947"/>
          </a:xfrm>
          <a:prstGeom prst="rect">
            <a:avLst/>
          </a:prstGeom>
          <a:noFill/>
        </p:spPr>
        <p:txBody>
          <a:bodyPr wrap="square">
            <a:spAutoFit/>
          </a:bodyPr>
          <a:lstStyle/>
          <a:p>
            <a:pPr marL="457200" indent="-457200">
              <a:lnSpc>
                <a:spcPct val="90000"/>
              </a:lnSpc>
              <a:spcBef>
                <a:spcPts val="1000"/>
              </a:spcBef>
              <a:buFont typeface="Arial" panose="020B0604020202020204" pitchFamily="34" charset="0"/>
              <a:buAutoNum type="arabicPeriod"/>
            </a:pPr>
            <a:r>
              <a:rPr lang="el-GR" sz="2300" dirty="0"/>
              <a:t>Η υιοθέτηση του ενιαίου κομίστρου- δηλαδή η επικύρωση ενός εισιτηρίου που να επιτρέπει την ελεύθερη μετεπιβίβαση σε όλα τα Μέσα Μαζικών Μεταφορών εντός ενός χρονικού διαστήματος – προϋποθέτει την επίτευξη της λεγόμενης </a:t>
            </a:r>
            <a:r>
              <a:rPr lang="el-GR" sz="2300" b="1" dirty="0" err="1">
                <a:solidFill>
                  <a:srgbClr val="C00000"/>
                </a:solidFill>
              </a:rPr>
              <a:t>Διαλειτουργικότητας</a:t>
            </a:r>
            <a:r>
              <a:rPr lang="el-GR" sz="2300" dirty="0"/>
              <a:t> μεταξύ των ηλεκτρονικών συστημάτων έκδοσης και επικύρωσης των εισιτηρίων του Μετρό και των Λεωφορείων.</a:t>
            </a:r>
          </a:p>
          <a:p>
            <a:pPr marL="457200" indent="-457200">
              <a:lnSpc>
                <a:spcPct val="90000"/>
              </a:lnSpc>
              <a:spcBef>
                <a:spcPts val="1000"/>
              </a:spcBef>
              <a:buFont typeface="Arial" panose="020B0604020202020204" pitchFamily="34" charset="0"/>
              <a:buAutoNum type="arabicPeriod"/>
            </a:pPr>
            <a:r>
              <a:rPr lang="el-GR" sz="2300" dirty="0"/>
              <a:t>Η </a:t>
            </a:r>
            <a:r>
              <a:rPr lang="el-GR" sz="2300" dirty="0" err="1"/>
              <a:t>διαλειτουργικότητα</a:t>
            </a:r>
            <a:r>
              <a:rPr lang="el-GR" sz="2300" dirty="0"/>
              <a:t> αυτή δεν θα έχει υλοποιηθεί πλήρως μέχρι την 30η Νοεμβρίου 2024 για τεχνικούς λόγους και αναμένεται να ολοκληρωθεί εντός των επόμενων μηνών. </a:t>
            </a:r>
          </a:p>
          <a:p>
            <a:pPr marL="457200" indent="-457200">
              <a:lnSpc>
                <a:spcPct val="90000"/>
              </a:lnSpc>
              <a:spcBef>
                <a:spcPts val="1000"/>
              </a:spcBef>
              <a:buFont typeface="Arial" panose="020B0604020202020204" pitchFamily="34" charset="0"/>
              <a:buAutoNum type="arabicPeriod"/>
            </a:pPr>
            <a:r>
              <a:rPr lang="el-GR" sz="2300" dirty="0"/>
              <a:t>Η περίοδος όμως που θα παρέλθει μέχρι τη επίτευξη της </a:t>
            </a:r>
            <a:r>
              <a:rPr lang="el-GR" sz="2300" dirty="0" err="1"/>
              <a:t>διαλειτουργικότητας</a:t>
            </a:r>
            <a:r>
              <a:rPr lang="el-GR" sz="2300" dirty="0"/>
              <a:t> των συστημάτων θα επιτρέψει στον ΟΣΕΘ και στο Υπουργείο να αξιολογήσουν την κατάσταση με βάση τα νέα στοιχεία που θα έχουν συλλεγεί και να καταλήξουν στις κατάλληλες επιλογές με στόχο τη βελτιστοποίηση όλων των παραμέτρων τόσο για τους χρήστες όσο και για τους εμπλεκόμενους φορείς.</a:t>
            </a:r>
          </a:p>
        </p:txBody>
      </p:sp>
    </p:spTree>
    <p:extLst>
      <p:ext uri="{BB962C8B-B14F-4D97-AF65-F5344CB8AC3E}">
        <p14:creationId xmlns:p14="http://schemas.microsoft.com/office/powerpoint/2010/main" val="2882084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2024</Words>
  <Application>Microsoft Macintosh PowerPoint</Application>
  <PresentationFormat>Ευρεία οθόνη</PresentationFormat>
  <Paragraphs>150</Paragraphs>
  <Slides>17</Slides>
  <Notes>16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17</vt:i4>
      </vt:variant>
    </vt:vector>
  </HeadingPairs>
  <TitlesOfParts>
    <vt:vector size="22" baseType="lpstr">
      <vt:lpstr>Arial</vt:lpstr>
      <vt:lpstr>Calibri</vt:lpstr>
      <vt:lpstr>Calibri Light</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chairman</dc:creator>
  <cp:lastModifiedBy>Κρητικού Δέσποινα</cp:lastModifiedBy>
  <cp:revision>18</cp:revision>
  <dcterms:created xsi:type="dcterms:W3CDTF">2024-11-12T09:30:06Z</dcterms:created>
  <dcterms:modified xsi:type="dcterms:W3CDTF">2024-11-14T09:18:24Z</dcterms:modified>
</cp:coreProperties>
</file>